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20" r:id="rId3"/>
  </p:sldMasterIdLst>
  <p:sldIdLst>
    <p:sldId id="294" r:id="rId4"/>
    <p:sldId id="330" r:id="rId5"/>
    <p:sldId id="331" r:id="rId6"/>
    <p:sldId id="332" r:id="rId7"/>
    <p:sldId id="340" r:id="rId8"/>
    <p:sldId id="334" r:id="rId9"/>
    <p:sldId id="384" r:id="rId10"/>
    <p:sldId id="341" r:id="rId11"/>
    <p:sldId id="363" r:id="rId12"/>
    <p:sldId id="359" r:id="rId13"/>
    <p:sldId id="362" r:id="rId14"/>
    <p:sldId id="360" r:id="rId15"/>
    <p:sldId id="358" r:id="rId16"/>
    <p:sldId id="361" r:id="rId17"/>
    <p:sldId id="344" r:id="rId18"/>
    <p:sldId id="343" r:id="rId19"/>
    <p:sldId id="345" r:id="rId20"/>
    <p:sldId id="365" r:id="rId21"/>
    <p:sldId id="368" r:id="rId22"/>
    <p:sldId id="367" r:id="rId23"/>
    <p:sldId id="370" r:id="rId24"/>
    <p:sldId id="318" r:id="rId25"/>
    <p:sldId id="346" r:id="rId26"/>
    <p:sldId id="378" r:id="rId27"/>
    <p:sldId id="374" r:id="rId28"/>
    <p:sldId id="377" r:id="rId29"/>
    <p:sldId id="376" r:id="rId30"/>
    <p:sldId id="375" r:id="rId31"/>
    <p:sldId id="258" r:id="rId32"/>
    <p:sldId id="380" r:id="rId33"/>
    <p:sldId id="382" r:id="rId34"/>
    <p:sldId id="381" r:id="rId35"/>
    <p:sldId id="383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B1"/>
    <a:srgbClr val="FF696D"/>
    <a:srgbClr val="FF6D70"/>
    <a:srgbClr val="FF7C80"/>
    <a:srgbClr val="FFC1C2"/>
    <a:srgbClr val="FFB9BB"/>
    <a:srgbClr val="E1FFF8"/>
    <a:srgbClr val="278136"/>
    <a:srgbClr val="2C903D"/>
    <a:srgbClr val="308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 autoAdjust="0"/>
    <p:restoredTop sz="95268" autoAdjust="0"/>
  </p:normalViewPr>
  <p:slideViewPr>
    <p:cSldViewPr>
      <p:cViewPr varScale="1">
        <p:scale>
          <a:sx n="111" d="100"/>
          <a:sy n="111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3094-E734-4C82-A8B0-D9C20AFFF38E}" type="datetimeFigureOut">
              <a:rPr lang="nl-NL" smtClean="0"/>
              <a:pPr/>
              <a:t>10-4-2023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B7E5-FD99-436B-8B9D-94749211E5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64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3094-E734-4C82-A8B0-D9C20AFFF38E}" type="datetimeFigureOut">
              <a:rPr lang="nl-NL" smtClean="0"/>
              <a:pPr/>
              <a:t>10-4-2023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B7E5-FD99-436B-8B9D-94749211E5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93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3094-E734-4C82-A8B0-D9C20AFFF38E}" type="datetimeFigureOut">
              <a:rPr lang="nl-NL" smtClean="0"/>
              <a:pPr/>
              <a:t>10-4-2023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B7E5-FD99-436B-8B9D-94749211E5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541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9625C-0746-48A6-8066-340D074D8D7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560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5983-39E2-4A0B-A5EE-118A54F4BC03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152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AFD3-305A-4DDC-A4C6-D116E4CE5753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601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F0441-0B5B-4F32-B357-24FBA2DD2C1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229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7E41-BAF3-43FD-A0AD-727771DEE2C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901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5961-2643-40B1-9B42-E901925B0496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9131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CCEC-F692-4CC3-8DD3-41A525468B4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698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F7DC-3B06-445E-92F4-78277D1FFF60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37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3094-E734-4C82-A8B0-D9C20AFFF38E}" type="datetimeFigureOut">
              <a:rPr lang="nl-NL" smtClean="0"/>
              <a:pPr/>
              <a:t>10-4-2023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B7E5-FD99-436B-8B9D-94749211E5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66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36269-0FF8-4A36-B012-69DB53287AB2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615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98837-9DC1-4604-8FF3-29CB3E01B93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5091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132D-C4A0-4EB8-A35A-2BA8622FB3B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2282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9625C-0746-48A6-8066-340D074D8D7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7605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5983-39E2-4A0B-A5EE-118A54F4BC03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7061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AFD3-305A-4DDC-A4C6-D116E4CE5753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342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F0441-0B5B-4F32-B357-24FBA2DD2C1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4764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7E41-BAF3-43FD-A0AD-727771DEE2C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4545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5961-2643-40B1-9B42-E901925B0496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1585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CCEC-F692-4CC3-8DD3-41A525468B4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375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3094-E734-4C82-A8B0-D9C20AFFF38E}" type="datetimeFigureOut">
              <a:rPr lang="nl-NL" smtClean="0"/>
              <a:pPr/>
              <a:t>10-4-2023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B7E5-FD99-436B-8B9D-94749211E5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8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F7DC-3B06-445E-92F4-78277D1FFF60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2524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36269-0FF8-4A36-B012-69DB53287AB2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4093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98837-9DC1-4604-8FF3-29CB3E01B93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1209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132D-C4A0-4EB8-A35A-2BA8622FB3B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261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3094-E734-4C82-A8B0-D9C20AFFF38E}" type="datetimeFigureOut">
              <a:rPr lang="nl-NL" smtClean="0"/>
              <a:pPr/>
              <a:t>10-4-2023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B7E5-FD99-436B-8B9D-94749211E5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31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3094-E734-4C82-A8B0-D9C20AFFF38E}" type="datetimeFigureOut">
              <a:rPr lang="nl-NL" smtClean="0"/>
              <a:pPr/>
              <a:t>10-4-2023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B7E5-FD99-436B-8B9D-94749211E5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41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3094-E734-4C82-A8B0-D9C20AFFF38E}" type="datetimeFigureOut">
              <a:rPr lang="nl-NL" smtClean="0"/>
              <a:pPr/>
              <a:t>10-4-2023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B7E5-FD99-436B-8B9D-94749211E5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25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3094-E734-4C82-A8B0-D9C20AFFF38E}" type="datetimeFigureOut">
              <a:rPr lang="nl-NL" smtClean="0"/>
              <a:pPr/>
              <a:t>10-4-2023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B7E5-FD99-436B-8B9D-94749211E5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4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3094-E734-4C82-A8B0-D9C20AFFF38E}" type="datetimeFigureOut">
              <a:rPr lang="nl-NL" smtClean="0"/>
              <a:pPr/>
              <a:t>10-4-2023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B7E5-FD99-436B-8B9D-94749211E5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43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3094-E734-4C82-A8B0-D9C20AFFF38E}" type="datetimeFigureOut">
              <a:rPr lang="nl-NL" smtClean="0"/>
              <a:pPr/>
              <a:t>10-4-2023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B7E5-FD99-436B-8B9D-94749211E5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59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3094-E734-4C82-A8B0-D9C20AFFF38E}" type="datetimeFigureOut">
              <a:rPr lang="nl-NL" smtClean="0"/>
              <a:pPr/>
              <a:t>10-4-2023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0B7E5-FD99-436B-8B9D-94749211E5B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025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31BECE-BBD0-4B93-8620-21065AD678D6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31BECE-BBD0-4B93-8620-21065AD678D6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phet.colorado.edu/en/simulation/beers-law-lab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9/9b/JHLamber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9/9b/JHLamber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3CEFD8D-FA4B-55B1-1C7E-AB1737CE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Colorimetrie (UV-VIS)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756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EAF599C-A1B4-A8DC-4132-9FFDB6A13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Colorimeter (VI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Spectrofotometer (UV-VIS)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999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11B40F-89C1-7D0D-373F-CA889D541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0" b="39631"/>
          <a:stretch/>
        </p:blipFill>
        <p:spPr>
          <a:xfrm>
            <a:off x="0" y="1556792"/>
            <a:ext cx="9144000" cy="259228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D95E8BC-A5B3-AC92-4BEE-DB9F83F482C5}"/>
              </a:ext>
            </a:extLst>
          </p:cNvPr>
          <p:cNvSpPr txBox="1"/>
          <p:nvPr/>
        </p:nvSpPr>
        <p:spPr>
          <a:xfrm>
            <a:off x="1683031" y="2276872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Lichtbron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DF3847E-48E8-3C6D-0514-D3A770F34E56}"/>
              </a:ext>
            </a:extLst>
          </p:cNvPr>
          <p:cNvSpPr txBox="1"/>
          <p:nvPr/>
        </p:nvSpPr>
        <p:spPr>
          <a:xfrm>
            <a:off x="3757396" y="1387515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Cuvet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7DE608-7A93-FDF5-1926-DF81C5D35C23}"/>
              </a:ext>
            </a:extLst>
          </p:cNvPr>
          <p:cNvSpPr txBox="1"/>
          <p:nvPr/>
        </p:nvSpPr>
        <p:spPr>
          <a:xfrm>
            <a:off x="4942847" y="3888282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Lichtmeter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B3C7A7B-C3F4-9F7B-DCB5-27271964D64A}"/>
              </a:ext>
            </a:extLst>
          </p:cNvPr>
          <p:cNvGrpSpPr/>
          <p:nvPr/>
        </p:nvGrpSpPr>
        <p:grpSpPr>
          <a:xfrm>
            <a:off x="3765600" y="3688227"/>
            <a:ext cx="1177247" cy="384721"/>
            <a:chOff x="3765600" y="3688227"/>
            <a:chExt cx="1177247" cy="384721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7D9CD94-A199-7ADD-46B4-0353990140DD}"/>
                </a:ext>
              </a:extLst>
            </p:cNvPr>
            <p:cNvSpPr/>
            <p:nvPr/>
          </p:nvSpPr>
          <p:spPr>
            <a:xfrm>
              <a:off x="4510800" y="3688227"/>
              <a:ext cx="432047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2830D60-B569-ED94-529C-6303DE0921D8}"/>
                </a:ext>
              </a:extLst>
            </p:cNvPr>
            <p:cNvSpPr/>
            <p:nvPr/>
          </p:nvSpPr>
          <p:spPr>
            <a:xfrm>
              <a:off x="3765600" y="3690118"/>
              <a:ext cx="720000" cy="369332"/>
            </a:xfrm>
            <a:prstGeom prst="rect">
              <a:avLst/>
            </a:prstGeom>
            <a:solidFill>
              <a:srgbClr val="FF6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6DDD761A-0F4E-EC8E-E08B-F7025C7EA591}"/>
                </a:ext>
              </a:extLst>
            </p:cNvPr>
            <p:cNvSpPr txBox="1"/>
            <p:nvPr/>
          </p:nvSpPr>
          <p:spPr>
            <a:xfrm>
              <a:off x="4381200" y="3703616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98E480D2-D37C-045C-B876-362F28E8EA10}"/>
              </a:ext>
            </a:extLst>
          </p:cNvPr>
          <p:cNvSpPr txBox="1"/>
          <p:nvPr/>
        </p:nvSpPr>
        <p:spPr>
          <a:xfrm>
            <a:off x="6228000" y="1998000"/>
            <a:ext cx="875561" cy="448521"/>
          </a:xfrm>
          <a:prstGeom prst="rect">
            <a:avLst/>
          </a:prstGeom>
          <a:solidFill>
            <a:srgbClr val="278136"/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</a:t>
            </a:r>
          </a:p>
          <a:p>
            <a:pPr>
              <a:lnSpc>
                <a:spcPct val="150000"/>
              </a:lnSpc>
            </a:pP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EBBDB05-B707-1F6F-FB26-FEEA1E3A721E}"/>
              </a:ext>
            </a:extLst>
          </p:cNvPr>
          <p:cNvSpPr/>
          <p:nvPr/>
        </p:nvSpPr>
        <p:spPr>
          <a:xfrm>
            <a:off x="1594000" y="3260825"/>
            <a:ext cx="184591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C8F21B5-7CE3-D1C0-30D3-6D4AA0B78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Colorimeter (VI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Spectrofotometer (UV-VIS)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837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11B40F-89C1-7D0D-373F-CA889D541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0" b="31231"/>
          <a:stretch/>
        </p:blipFill>
        <p:spPr>
          <a:xfrm>
            <a:off x="0" y="1556792"/>
            <a:ext cx="9144000" cy="302433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D95E8BC-A5B3-AC92-4BEE-DB9F83F482C5}"/>
              </a:ext>
            </a:extLst>
          </p:cNvPr>
          <p:cNvSpPr txBox="1"/>
          <p:nvPr/>
        </p:nvSpPr>
        <p:spPr>
          <a:xfrm>
            <a:off x="1683031" y="2276872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Lichtbron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7DE608-7A93-FDF5-1926-DF81C5D35C23}"/>
              </a:ext>
            </a:extLst>
          </p:cNvPr>
          <p:cNvSpPr txBox="1"/>
          <p:nvPr/>
        </p:nvSpPr>
        <p:spPr>
          <a:xfrm>
            <a:off x="4942847" y="3888282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Lichtmeter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B3C7A7B-C3F4-9F7B-DCB5-27271964D64A}"/>
              </a:ext>
            </a:extLst>
          </p:cNvPr>
          <p:cNvGrpSpPr/>
          <p:nvPr/>
        </p:nvGrpSpPr>
        <p:grpSpPr>
          <a:xfrm>
            <a:off x="3765600" y="3688227"/>
            <a:ext cx="1177247" cy="384721"/>
            <a:chOff x="3765600" y="3688227"/>
            <a:chExt cx="1177247" cy="384721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7D9CD94-A199-7ADD-46B4-0353990140DD}"/>
                </a:ext>
              </a:extLst>
            </p:cNvPr>
            <p:cNvSpPr/>
            <p:nvPr/>
          </p:nvSpPr>
          <p:spPr>
            <a:xfrm>
              <a:off x="4510800" y="3688227"/>
              <a:ext cx="432047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2830D60-B569-ED94-529C-6303DE0921D8}"/>
                </a:ext>
              </a:extLst>
            </p:cNvPr>
            <p:cNvSpPr/>
            <p:nvPr/>
          </p:nvSpPr>
          <p:spPr>
            <a:xfrm>
              <a:off x="3765600" y="3690118"/>
              <a:ext cx="720000" cy="369332"/>
            </a:xfrm>
            <a:prstGeom prst="rect">
              <a:avLst/>
            </a:prstGeom>
            <a:solidFill>
              <a:srgbClr val="FF6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6DDD761A-0F4E-EC8E-E08B-F7025C7EA591}"/>
                </a:ext>
              </a:extLst>
            </p:cNvPr>
            <p:cNvSpPr txBox="1"/>
            <p:nvPr/>
          </p:nvSpPr>
          <p:spPr>
            <a:xfrm>
              <a:off x="4381200" y="3703616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98E480D2-D37C-045C-B876-362F28E8EA10}"/>
              </a:ext>
            </a:extLst>
          </p:cNvPr>
          <p:cNvSpPr txBox="1"/>
          <p:nvPr/>
        </p:nvSpPr>
        <p:spPr>
          <a:xfrm>
            <a:off x="6228000" y="1998000"/>
            <a:ext cx="875561" cy="448521"/>
          </a:xfrm>
          <a:prstGeom prst="rect">
            <a:avLst/>
          </a:prstGeom>
          <a:solidFill>
            <a:srgbClr val="278136"/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</a:t>
            </a:r>
          </a:p>
          <a:p>
            <a:pPr>
              <a:lnSpc>
                <a:spcPct val="150000"/>
              </a:lnSpc>
            </a:pP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A5CC0A8-3CD1-2ECC-83EC-30B1433ED66E}"/>
              </a:ext>
            </a:extLst>
          </p:cNvPr>
          <p:cNvSpPr/>
          <p:nvPr/>
        </p:nvSpPr>
        <p:spPr>
          <a:xfrm>
            <a:off x="3724273" y="4321549"/>
            <a:ext cx="363313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989A3EE-85D8-26F4-2F90-14082693E0ED}"/>
              </a:ext>
            </a:extLst>
          </p:cNvPr>
          <p:cNvSpPr txBox="1"/>
          <p:nvPr/>
        </p:nvSpPr>
        <p:spPr>
          <a:xfrm>
            <a:off x="1700603" y="4581128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Golflengte instelbaar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5C9A9B7-AA85-BA5F-B5EE-214E2B53CD82}"/>
              </a:ext>
            </a:extLst>
          </p:cNvPr>
          <p:cNvSpPr txBox="1"/>
          <p:nvPr/>
        </p:nvSpPr>
        <p:spPr>
          <a:xfrm>
            <a:off x="3757396" y="1387515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Cuvet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A5E1908-EDB1-041F-15D4-77B2F03C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Colorimeter (VI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Spectrofotometer (UV-VIS)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032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143E00-C01D-70BB-00B8-369B4EEE4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0" b="31231"/>
          <a:stretch/>
        </p:blipFill>
        <p:spPr>
          <a:xfrm>
            <a:off x="0" y="1556792"/>
            <a:ext cx="9144000" cy="302433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C9326EB-383B-7B05-A68B-2635E142D4B2}"/>
              </a:ext>
            </a:extLst>
          </p:cNvPr>
          <p:cNvSpPr txBox="1"/>
          <p:nvPr/>
        </p:nvSpPr>
        <p:spPr>
          <a:xfrm>
            <a:off x="1683031" y="2276872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Lichtbron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1B9462C-B79A-BDE2-68E3-DC2111239C5F}"/>
              </a:ext>
            </a:extLst>
          </p:cNvPr>
          <p:cNvSpPr txBox="1"/>
          <p:nvPr/>
        </p:nvSpPr>
        <p:spPr>
          <a:xfrm>
            <a:off x="4942847" y="3888282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Lichtmeter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A7F5C53-8BAF-8732-B775-99454B18D2CF}"/>
              </a:ext>
            </a:extLst>
          </p:cNvPr>
          <p:cNvSpPr txBox="1"/>
          <p:nvPr/>
        </p:nvSpPr>
        <p:spPr>
          <a:xfrm>
            <a:off x="1700603" y="4581128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Golflengte instelbaar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F99EEB5-EC0A-3787-7231-60833C7D1B4B}"/>
              </a:ext>
            </a:extLst>
          </p:cNvPr>
          <p:cNvSpPr/>
          <p:nvPr/>
        </p:nvSpPr>
        <p:spPr>
          <a:xfrm>
            <a:off x="3724273" y="4321549"/>
            <a:ext cx="363313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91A8C7-177D-D613-696D-3FF7A69558DF}"/>
              </a:ext>
            </a:extLst>
          </p:cNvPr>
          <p:cNvSpPr txBox="1"/>
          <p:nvPr/>
        </p:nvSpPr>
        <p:spPr>
          <a:xfrm>
            <a:off x="7357408" y="3093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E2495CA1-09EB-1B89-9FED-59A3B135C1B5}"/>
              </a:ext>
            </a:extLst>
          </p:cNvPr>
          <p:cNvGrpSpPr/>
          <p:nvPr/>
        </p:nvGrpSpPr>
        <p:grpSpPr>
          <a:xfrm>
            <a:off x="3765600" y="3688227"/>
            <a:ext cx="1177247" cy="384721"/>
            <a:chOff x="3765600" y="3688227"/>
            <a:chExt cx="1177247" cy="384721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92F3EDF-D55C-D57E-7E56-FAA12DF3EE2A}"/>
                </a:ext>
              </a:extLst>
            </p:cNvPr>
            <p:cNvSpPr/>
            <p:nvPr/>
          </p:nvSpPr>
          <p:spPr>
            <a:xfrm>
              <a:off x="4510800" y="3688227"/>
              <a:ext cx="432047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84F689B-B2FC-F1C8-4AF5-2D1D47638E19}"/>
                </a:ext>
              </a:extLst>
            </p:cNvPr>
            <p:cNvSpPr/>
            <p:nvPr/>
          </p:nvSpPr>
          <p:spPr>
            <a:xfrm>
              <a:off x="3765600" y="3690118"/>
              <a:ext cx="720000" cy="369332"/>
            </a:xfrm>
            <a:prstGeom prst="rect">
              <a:avLst/>
            </a:prstGeom>
            <a:solidFill>
              <a:srgbClr val="FF6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B6683804-0FED-75E9-03D5-C0594A196853}"/>
                </a:ext>
              </a:extLst>
            </p:cNvPr>
            <p:cNvSpPr txBox="1"/>
            <p:nvPr/>
          </p:nvSpPr>
          <p:spPr>
            <a:xfrm>
              <a:off x="4381200" y="3703616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03C0C033-9F50-D574-799A-8BD56B860C4E}"/>
              </a:ext>
            </a:extLst>
          </p:cNvPr>
          <p:cNvSpPr txBox="1"/>
          <p:nvPr/>
        </p:nvSpPr>
        <p:spPr>
          <a:xfrm>
            <a:off x="6228000" y="1998000"/>
            <a:ext cx="875561" cy="448521"/>
          </a:xfrm>
          <a:prstGeom prst="rect">
            <a:avLst/>
          </a:prstGeom>
          <a:solidFill>
            <a:srgbClr val="278136"/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</a:t>
            </a:r>
          </a:p>
          <a:p>
            <a:pPr>
              <a:lnSpc>
                <a:spcPct val="150000"/>
              </a:lnSpc>
            </a:pP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B9BE8C2-9D1B-6C70-770F-00F60A897C66}"/>
              </a:ext>
            </a:extLst>
          </p:cNvPr>
          <p:cNvSpPr txBox="1"/>
          <p:nvPr/>
        </p:nvSpPr>
        <p:spPr>
          <a:xfrm>
            <a:off x="3757396" y="1387515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Cuvet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3837EF6-ACA6-A05D-25E5-85FBE701F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Colorimeter (VI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Spectrofotometer (UV-VIS)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143E00-C01D-70BB-00B8-369B4EEE4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0" b="31231"/>
          <a:stretch/>
        </p:blipFill>
        <p:spPr>
          <a:xfrm>
            <a:off x="0" y="1556792"/>
            <a:ext cx="9144000" cy="302433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A7F5C53-8BAF-8732-B775-99454B18D2CF}"/>
              </a:ext>
            </a:extLst>
          </p:cNvPr>
          <p:cNvSpPr txBox="1"/>
          <p:nvPr/>
        </p:nvSpPr>
        <p:spPr>
          <a:xfrm>
            <a:off x="1700603" y="4581128"/>
            <a:ext cx="2134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Golflengte instelbaar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549 nm blijkt de </a:t>
            </a:r>
          </a:p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 bij deze </a:t>
            </a:r>
          </a:p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oplossing het laagst. De meting is dan het gevoeligst.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F99EEB5-EC0A-3787-7231-60833C7D1B4B}"/>
              </a:ext>
            </a:extLst>
          </p:cNvPr>
          <p:cNvSpPr/>
          <p:nvPr/>
        </p:nvSpPr>
        <p:spPr>
          <a:xfrm>
            <a:off x="3835060" y="4309179"/>
            <a:ext cx="363313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91A8C7-177D-D613-696D-3FF7A69558DF}"/>
              </a:ext>
            </a:extLst>
          </p:cNvPr>
          <p:cNvSpPr txBox="1"/>
          <p:nvPr/>
        </p:nvSpPr>
        <p:spPr>
          <a:xfrm>
            <a:off x="7357408" y="3093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E2495CA1-09EB-1B89-9FED-59A3B135C1B5}"/>
              </a:ext>
            </a:extLst>
          </p:cNvPr>
          <p:cNvGrpSpPr/>
          <p:nvPr/>
        </p:nvGrpSpPr>
        <p:grpSpPr>
          <a:xfrm>
            <a:off x="3765600" y="3688227"/>
            <a:ext cx="1177247" cy="384721"/>
            <a:chOff x="3765600" y="3688227"/>
            <a:chExt cx="1177247" cy="384721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92F3EDF-D55C-D57E-7E56-FAA12DF3EE2A}"/>
                </a:ext>
              </a:extLst>
            </p:cNvPr>
            <p:cNvSpPr/>
            <p:nvPr/>
          </p:nvSpPr>
          <p:spPr>
            <a:xfrm>
              <a:off x="4510800" y="3688227"/>
              <a:ext cx="432047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84F689B-B2FC-F1C8-4AF5-2D1D47638E19}"/>
                </a:ext>
              </a:extLst>
            </p:cNvPr>
            <p:cNvSpPr/>
            <p:nvPr/>
          </p:nvSpPr>
          <p:spPr>
            <a:xfrm>
              <a:off x="3765600" y="3690118"/>
              <a:ext cx="720000" cy="369332"/>
            </a:xfrm>
            <a:prstGeom prst="rect">
              <a:avLst/>
            </a:prstGeom>
            <a:solidFill>
              <a:srgbClr val="FF6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B6683804-0FED-75E9-03D5-C0594A196853}"/>
                </a:ext>
              </a:extLst>
            </p:cNvPr>
            <p:cNvSpPr txBox="1"/>
            <p:nvPr/>
          </p:nvSpPr>
          <p:spPr>
            <a:xfrm>
              <a:off x="4381200" y="3703616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03C0C033-9F50-D574-799A-8BD56B860C4E}"/>
              </a:ext>
            </a:extLst>
          </p:cNvPr>
          <p:cNvSpPr txBox="1"/>
          <p:nvPr/>
        </p:nvSpPr>
        <p:spPr>
          <a:xfrm>
            <a:off x="6228000" y="1998000"/>
            <a:ext cx="875561" cy="448521"/>
          </a:xfrm>
          <a:prstGeom prst="rect">
            <a:avLst/>
          </a:prstGeom>
          <a:solidFill>
            <a:srgbClr val="278136"/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</a:t>
            </a:r>
          </a:p>
          <a:p>
            <a:pPr>
              <a:lnSpc>
                <a:spcPct val="150000"/>
              </a:lnSpc>
            </a:pP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</a:t>
            </a:r>
          </a:p>
        </p:txBody>
      </p:sp>
    </p:spTree>
    <p:extLst>
      <p:ext uri="{BB962C8B-B14F-4D97-AF65-F5344CB8AC3E}">
        <p14:creationId xmlns:p14="http://schemas.microsoft.com/office/powerpoint/2010/main" val="18214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84E83DA-422D-D79A-3909-F18798FE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0" b="31231"/>
          <a:stretch/>
        </p:blipFill>
        <p:spPr>
          <a:xfrm>
            <a:off x="0" y="1556792"/>
            <a:ext cx="9144000" cy="302433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77D61A2-E6E9-2846-F155-38EA9A16809C}"/>
              </a:ext>
            </a:extLst>
          </p:cNvPr>
          <p:cNvSpPr/>
          <p:nvPr/>
        </p:nvSpPr>
        <p:spPr>
          <a:xfrm>
            <a:off x="3707904" y="4307614"/>
            <a:ext cx="3735493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2B70DBF8-D5FB-0CA3-3EA6-68969EB9DEBF}"/>
              </a:ext>
            </a:extLst>
          </p:cNvPr>
          <p:cNvGrpSpPr/>
          <p:nvPr/>
        </p:nvGrpSpPr>
        <p:grpSpPr>
          <a:xfrm>
            <a:off x="3765600" y="3688227"/>
            <a:ext cx="1177247" cy="384721"/>
            <a:chOff x="3765600" y="3688227"/>
            <a:chExt cx="1177247" cy="384721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CFBBB21-FCC9-F240-3C94-457A97F13C8E}"/>
                </a:ext>
              </a:extLst>
            </p:cNvPr>
            <p:cNvSpPr/>
            <p:nvPr/>
          </p:nvSpPr>
          <p:spPr>
            <a:xfrm>
              <a:off x="4510800" y="3688227"/>
              <a:ext cx="432047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1D9F7ED-6786-5E01-E111-C482ED1D4A0A}"/>
                </a:ext>
              </a:extLst>
            </p:cNvPr>
            <p:cNvSpPr/>
            <p:nvPr/>
          </p:nvSpPr>
          <p:spPr>
            <a:xfrm>
              <a:off x="3765600" y="3690118"/>
              <a:ext cx="720000" cy="369332"/>
            </a:xfrm>
            <a:prstGeom prst="rect">
              <a:avLst/>
            </a:prstGeom>
            <a:solidFill>
              <a:srgbClr val="FF6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054C5DB6-46B7-BA4C-E591-020280537E88}"/>
                </a:ext>
              </a:extLst>
            </p:cNvPr>
            <p:cNvSpPr txBox="1"/>
            <p:nvPr/>
          </p:nvSpPr>
          <p:spPr>
            <a:xfrm>
              <a:off x="4381200" y="3703616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1C4E9F6D-755C-5E7E-01A9-C1F77C7D9F31}"/>
              </a:ext>
            </a:extLst>
          </p:cNvPr>
          <p:cNvSpPr txBox="1"/>
          <p:nvPr/>
        </p:nvSpPr>
        <p:spPr>
          <a:xfrm>
            <a:off x="6228000" y="1998000"/>
            <a:ext cx="875561" cy="448521"/>
          </a:xfrm>
          <a:prstGeom prst="rect">
            <a:avLst/>
          </a:prstGeom>
          <a:solidFill>
            <a:srgbClr val="278136"/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</a:t>
            </a:r>
          </a:p>
          <a:p>
            <a:pPr>
              <a:lnSpc>
                <a:spcPct val="150000"/>
              </a:lnSpc>
            </a:pP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2940E1C-0F9A-94DB-4E92-76A88A4EFB42}"/>
              </a:ext>
            </a:extLst>
          </p:cNvPr>
          <p:cNvSpPr txBox="1"/>
          <p:nvPr/>
        </p:nvSpPr>
        <p:spPr>
          <a:xfrm>
            <a:off x="1700603" y="4581128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Iets kortere golflengte</a:t>
            </a:r>
          </a:p>
        </p:txBody>
      </p:sp>
    </p:spTree>
    <p:extLst>
      <p:ext uri="{BB962C8B-B14F-4D97-AF65-F5344CB8AC3E}">
        <p14:creationId xmlns:p14="http://schemas.microsoft.com/office/powerpoint/2010/main" val="197594449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9A84196-0959-61D4-D2CD-85FA87255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0" b="31231"/>
          <a:stretch/>
        </p:blipFill>
        <p:spPr>
          <a:xfrm>
            <a:off x="0" y="1556792"/>
            <a:ext cx="9144000" cy="3024336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40647ECF-E3F5-AE65-FE19-F352F360C2B8}"/>
              </a:ext>
            </a:extLst>
          </p:cNvPr>
          <p:cNvGrpSpPr/>
          <p:nvPr/>
        </p:nvGrpSpPr>
        <p:grpSpPr>
          <a:xfrm>
            <a:off x="3765600" y="3688227"/>
            <a:ext cx="1177247" cy="384721"/>
            <a:chOff x="3765600" y="3688227"/>
            <a:chExt cx="1177247" cy="384721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B727B51-2793-C968-7745-B9C0458C6E39}"/>
                </a:ext>
              </a:extLst>
            </p:cNvPr>
            <p:cNvSpPr/>
            <p:nvPr/>
          </p:nvSpPr>
          <p:spPr>
            <a:xfrm>
              <a:off x="4510800" y="3688227"/>
              <a:ext cx="432047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30C4E472-32D3-416E-62D8-987D06DB7828}"/>
                </a:ext>
              </a:extLst>
            </p:cNvPr>
            <p:cNvSpPr/>
            <p:nvPr/>
          </p:nvSpPr>
          <p:spPr>
            <a:xfrm>
              <a:off x="3765600" y="3690118"/>
              <a:ext cx="720000" cy="369332"/>
            </a:xfrm>
            <a:prstGeom prst="rect">
              <a:avLst/>
            </a:prstGeom>
            <a:solidFill>
              <a:srgbClr val="FF6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7DD92D50-A4D9-FDBB-EC46-C9263A682B25}"/>
                </a:ext>
              </a:extLst>
            </p:cNvPr>
            <p:cNvSpPr txBox="1"/>
            <p:nvPr/>
          </p:nvSpPr>
          <p:spPr>
            <a:xfrm>
              <a:off x="4381200" y="3703616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F6CC8713-4CDC-27FF-FD0E-43A2466C1D27}"/>
              </a:ext>
            </a:extLst>
          </p:cNvPr>
          <p:cNvSpPr/>
          <p:nvPr/>
        </p:nvSpPr>
        <p:spPr>
          <a:xfrm>
            <a:off x="3724273" y="4321549"/>
            <a:ext cx="363313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2AD251B-FB04-8D04-EF98-478D16E855DE}"/>
              </a:ext>
            </a:extLst>
          </p:cNvPr>
          <p:cNvSpPr txBox="1"/>
          <p:nvPr/>
        </p:nvSpPr>
        <p:spPr>
          <a:xfrm>
            <a:off x="1700603" y="4581128"/>
            <a:ext cx="220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Iets langere golflengte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D45FF71-5779-017E-35F9-ECF8F9B304F2}"/>
              </a:ext>
            </a:extLst>
          </p:cNvPr>
          <p:cNvSpPr txBox="1"/>
          <p:nvPr/>
        </p:nvSpPr>
        <p:spPr>
          <a:xfrm>
            <a:off x="6228000" y="1998000"/>
            <a:ext cx="875561" cy="448521"/>
          </a:xfrm>
          <a:prstGeom prst="rect">
            <a:avLst/>
          </a:prstGeom>
          <a:solidFill>
            <a:srgbClr val="278136"/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</a:t>
            </a:r>
          </a:p>
          <a:p>
            <a:pPr>
              <a:lnSpc>
                <a:spcPct val="150000"/>
              </a:lnSpc>
            </a:pP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</a:t>
            </a:r>
          </a:p>
        </p:txBody>
      </p:sp>
    </p:spTree>
    <p:extLst>
      <p:ext uri="{BB962C8B-B14F-4D97-AF65-F5344CB8AC3E}">
        <p14:creationId xmlns:p14="http://schemas.microsoft.com/office/powerpoint/2010/main" val="63563675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4819A55-C720-BC8C-5763-99C42397E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0" b="31231"/>
          <a:stretch/>
        </p:blipFill>
        <p:spPr>
          <a:xfrm>
            <a:off x="0" y="1556792"/>
            <a:ext cx="9144000" cy="302433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515837A-76DE-6E7E-DC95-722F541DCA62}"/>
              </a:ext>
            </a:extLst>
          </p:cNvPr>
          <p:cNvSpPr txBox="1"/>
          <p:nvPr/>
        </p:nvSpPr>
        <p:spPr>
          <a:xfrm>
            <a:off x="6228000" y="1998000"/>
            <a:ext cx="875561" cy="448521"/>
          </a:xfrm>
          <a:prstGeom prst="rect">
            <a:avLst/>
          </a:prstGeom>
          <a:solidFill>
            <a:srgbClr val="278136"/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</a:t>
            </a:r>
          </a:p>
          <a:p>
            <a:pPr>
              <a:lnSpc>
                <a:spcPct val="150000"/>
              </a:lnSpc>
            </a:pP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7492677-5ADF-DDA0-D876-1451D43FBCF5}"/>
              </a:ext>
            </a:extLst>
          </p:cNvPr>
          <p:cNvSpPr/>
          <p:nvPr/>
        </p:nvSpPr>
        <p:spPr>
          <a:xfrm>
            <a:off x="3724273" y="4321549"/>
            <a:ext cx="363313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51515D2-5288-DC1E-FCAF-1BBE094F2B19}"/>
              </a:ext>
            </a:extLst>
          </p:cNvPr>
          <p:cNvGrpSpPr/>
          <p:nvPr/>
        </p:nvGrpSpPr>
        <p:grpSpPr>
          <a:xfrm>
            <a:off x="3765600" y="3688227"/>
            <a:ext cx="1177247" cy="384721"/>
            <a:chOff x="3765600" y="3688227"/>
            <a:chExt cx="1177247" cy="384721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AFBC8FA2-7DD2-7853-69DE-46D049CD751F}"/>
                </a:ext>
              </a:extLst>
            </p:cNvPr>
            <p:cNvSpPr/>
            <p:nvPr/>
          </p:nvSpPr>
          <p:spPr>
            <a:xfrm>
              <a:off x="4510800" y="3688227"/>
              <a:ext cx="432047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5CDADE0-40BC-78A3-C17C-14ABBA3650AA}"/>
                </a:ext>
              </a:extLst>
            </p:cNvPr>
            <p:cNvSpPr/>
            <p:nvPr/>
          </p:nvSpPr>
          <p:spPr>
            <a:xfrm>
              <a:off x="3765600" y="3690118"/>
              <a:ext cx="720000" cy="369332"/>
            </a:xfrm>
            <a:prstGeom prst="rect">
              <a:avLst/>
            </a:prstGeom>
            <a:solidFill>
              <a:srgbClr val="E1FFF8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1EA3D602-82BB-AFE5-8E15-0B7D10C6CF0E}"/>
                </a:ext>
              </a:extLst>
            </p:cNvPr>
            <p:cNvSpPr txBox="1"/>
            <p:nvPr/>
          </p:nvSpPr>
          <p:spPr>
            <a:xfrm>
              <a:off x="4381200" y="3703616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B5BD7C78-2DF1-33B1-5E8F-754BC9DDB731}"/>
              </a:ext>
            </a:extLst>
          </p:cNvPr>
          <p:cNvSpPr txBox="1"/>
          <p:nvPr/>
        </p:nvSpPr>
        <p:spPr>
          <a:xfrm>
            <a:off x="3347864" y="1196752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Cuvet met alleen </a:t>
            </a:r>
          </a:p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oplosmiddel</a:t>
            </a:r>
          </a:p>
        </p:txBody>
      </p:sp>
    </p:spTree>
    <p:extLst>
      <p:ext uri="{BB962C8B-B14F-4D97-AF65-F5344CB8AC3E}">
        <p14:creationId xmlns:p14="http://schemas.microsoft.com/office/powerpoint/2010/main" val="44597689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143E00-C01D-70BB-00B8-369B4EEE4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0" b="31231"/>
          <a:stretch/>
        </p:blipFill>
        <p:spPr>
          <a:xfrm>
            <a:off x="0" y="1556792"/>
            <a:ext cx="9144000" cy="3024336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F99EEB5-EC0A-3787-7231-60833C7D1B4B}"/>
              </a:ext>
            </a:extLst>
          </p:cNvPr>
          <p:cNvSpPr/>
          <p:nvPr/>
        </p:nvSpPr>
        <p:spPr>
          <a:xfrm>
            <a:off x="3724273" y="4321549"/>
            <a:ext cx="363313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91A8C7-177D-D613-696D-3FF7A69558DF}"/>
              </a:ext>
            </a:extLst>
          </p:cNvPr>
          <p:cNvSpPr txBox="1"/>
          <p:nvPr/>
        </p:nvSpPr>
        <p:spPr>
          <a:xfrm>
            <a:off x="7357408" y="3093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E2495CA1-09EB-1B89-9FED-59A3B135C1B5}"/>
              </a:ext>
            </a:extLst>
          </p:cNvPr>
          <p:cNvGrpSpPr/>
          <p:nvPr/>
        </p:nvGrpSpPr>
        <p:grpSpPr>
          <a:xfrm>
            <a:off x="3765600" y="3688227"/>
            <a:ext cx="1177247" cy="384721"/>
            <a:chOff x="3765600" y="3688227"/>
            <a:chExt cx="1177247" cy="384721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92F3EDF-D55C-D57E-7E56-FAA12DF3EE2A}"/>
                </a:ext>
              </a:extLst>
            </p:cNvPr>
            <p:cNvSpPr/>
            <p:nvPr/>
          </p:nvSpPr>
          <p:spPr>
            <a:xfrm>
              <a:off x="4510800" y="3688227"/>
              <a:ext cx="432047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84F689B-B2FC-F1C8-4AF5-2D1D47638E19}"/>
                </a:ext>
              </a:extLst>
            </p:cNvPr>
            <p:cNvSpPr/>
            <p:nvPr/>
          </p:nvSpPr>
          <p:spPr>
            <a:xfrm>
              <a:off x="3765600" y="3690118"/>
              <a:ext cx="720000" cy="369332"/>
            </a:xfrm>
            <a:prstGeom prst="rect">
              <a:avLst/>
            </a:prstGeom>
            <a:solidFill>
              <a:srgbClr val="FF6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B6683804-0FED-75E9-03D5-C0594A196853}"/>
                </a:ext>
              </a:extLst>
            </p:cNvPr>
            <p:cNvSpPr txBox="1"/>
            <p:nvPr/>
          </p:nvSpPr>
          <p:spPr>
            <a:xfrm>
              <a:off x="4381200" y="3703616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03C0C033-9F50-D574-799A-8BD56B860C4E}"/>
              </a:ext>
            </a:extLst>
          </p:cNvPr>
          <p:cNvSpPr txBox="1"/>
          <p:nvPr/>
        </p:nvSpPr>
        <p:spPr>
          <a:xfrm>
            <a:off x="6228000" y="1998000"/>
            <a:ext cx="875561" cy="448521"/>
          </a:xfrm>
          <a:prstGeom prst="rect">
            <a:avLst/>
          </a:prstGeom>
          <a:solidFill>
            <a:srgbClr val="278136"/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</a:t>
            </a:r>
          </a:p>
          <a:p>
            <a:pPr>
              <a:lnSpc>
                <a:spcPct val="150000"/>
              </a:lnSpc>
            </a:pP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923954-FB25-4247-4B70-F100DE956559}"/>
              </a:ext>
            </a:extLst>
          </p:cNvPr>
          <p:cNvSpPr txBox="1"/>
          <p:nvPr/>
        </p:nvSpPr>
        <p:spPr>
          <a:xfrm>
            <a:off x="2873413" y="2739059"/>
            <a:ext cx="3397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I</a:t>
            </a:r>
            <a:r>
              <a:rPr 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o                               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F859B20-C5D3-E4BF-E4B9-D7BD7E9A2979}"/>
              </a:ext>
            </a:extLst>
          </p:cNvPr>
          <p:cNvSpPr/>
          <p:nvPr/>
        </p:nvSpPr>
        <p:spPr>
          <a:xfrm>
            <a:off x="1686662" y="3246068"/>
            <a:ext cx="1717845" cy="1319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9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143E00-C01D-70BB-00B8-369B4EEE4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0" b="31231"/>
          <a:stretch/>
        </p:blipFill>
        <p:spPr>
          <a:xfrm>
            <a:off x="0" y="1556792"/>
            <a:ext cx="9144000" cy="3024336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F99EEB5-EC0A-3787-7231-60833C7D1B4B}"/>
              </a:ext>
            </a:extLst>
          </p:cNvPr>
          <p:cNvSpPr/>
          <p:nvPr/>
        </p:nvSpPr>
        <p:spPr>
          <a:xfrm>
            <a:off x="3724273" y="4321549"/>
            <a:ext cx="363313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91A8C7-177D-D613-696D-3FF7A69558DF}"/>
              </a:ext>
            </a:extLst>
          </p:cNvPr>
          <p:cNvSpPr txBox="1"/>
          <p:nvPr/>
        </p:nvSpPr>
        <p:spPr>
          <a:xfrm>
            <a:off x="7357408" y="3093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E2495CA1-09EB-1B89-9FED-59A3B135C1B5}"/>
              </a:ext>
            </a:extLst>
          </p:cNvPr>
          <p:cNvGrpSpPr/>
          <p:nvPr/>
        </p:nvGrpSpPr>
        <p:grpSpPr>
          <a:xfrm>
            <a:off x="3765600" y="3688227"/>
            <a:ext cx="1177247" cy="384721"/>
            <a:chOff x="3765600" y="3688227"/>
            <a:chExt cx="1177247" cy="384721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92F3EDF-D55C-D57E-7E56-FAA12DF3EE2A}"/>
                </a:ext>
              </a:extLst>
            </p:cNvPr>
            <p:cNvSpPr/>
            <p:nvPr/>
          </p:nvSpPr>
          <p:spPr>
            <a:xfrm>
              <a:off x="4510800" y="3688227"/>
              <a:ext cx="432047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84F689B-B2FC-F1C8-4AF5-2D1D47638E19}"/>
                </a:ext>
              </a:extLst>
            </p:cNvPr>
            <p:cNvSpPr/>
            <p:nvPr/>
          </p:nvSpPr>
          <p:spPr>
            <a:xfrm>
              <a:off x="3765600" y="3690118"/>
              <a:ext cx="720000" cy="369332"/>
            </a:xfrm>
            <a:prstGeom prst="rect">
              <a:avLst/>
            </a:prstGeom>
            <a:solidFill>
              <a:srgbClr val="FF6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B6683804-0FED-75E9-03D5-C0594A196853}"/>
                </a:ext>
              </a:extLst>
            </p:cNvPr>
            <p:cNvSpPr txBox="1"/>
            <p:nvPr/>
          </p:nvSpPr>
          <p:spPr>
            <a:xfrm>
              <a:off x="4381200" y="3703616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03C0C033-9F50-D574-799A-8BD56B860C4E}"/>
              </a:ext>
            </a:extLst>
          </p:cNvPr>
          <p:cNvSpPr txBox="1"/>
          <p:nvPr/>
        </p:nvSpPr>
        <p:spPr>
          <a:xfrm>
            <a:off x="6228000" y="1998000"/>
            <a:ext cx="875561" cy="448521"/>
          </a:xfrm>
          <a:prstGeom prst="rect">
            <a:avLst/>
          </a:prstGeom>
          <a:solidFill>
            <a:srgbClr val="278136"/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</a:t>
            </a:r>
          </a:p>
          <a:p>
            <a:pPr>
              <a:lnSpc>
                <a:spcPct val="150000"/>
              </a:lnSpc>
            </a:pP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923954-FB25-4247-4B70-F100DE956559}"/>
              </a:ext>
            </a:extLst>
          </p:cNvPr>
          <p:cNvSpPr txBox="1"/>
          <p:nvPr/>
        </p:nvSpPr>
        <p:spPr>
          <a:xfrm>
            <a:off x="2873413" y="2739059"/>
            <a:ext cx="3397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I</a:t>
            </a:r>
            <a:r>
              <a:rPr 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o                               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5E63F8A-D293-3F3C-6E0F-2342D4FB3E5F}"/>
              </a:ext>
            </a:extLst>
          </p:cNvPr>
          <p:cNvSpPr/>
          <p:nvPr/>
        </p:nvSpPr>
        <p:spPr>
          <a:xfrm>
            <a:off x="1686662" y="3246068"/>
            <a:ext cx="1717845" cy="1319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B6CBC14-0FBD-1963-B9AE-ECFCBBC9BA89}"/>
              </a:ext>
            </a:extLst>
          </p:cNvPr>
          <p:cNvSpPr txBox="1"/>
          <p:nvPr/>
        </p:nvSpPr>
        <p:spPr>
          <a:xfrm>
            <a:off x="2891417" y="4668173"/>
            <a:ext cx="33365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  =  I/I</a:t>
            </a:r>
            <a:r>
              <a:rPr lang="nl-NL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100%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3CEFD8D-FA4B-55B1-1C7E-AB1737CE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Colorimetrie (UV-VIS)              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Kwalitatieve analyse</a:t>
            </a:r>
          </a:p>
        </p:txBody>
      </p:sp>
    </p:spTree>
    <p:extLst>
      <p:ext uri="{BB962C8B-B14F-4D97-AF65-F5344CB8AC3E}">
        <p14:creationId xmlns:p14="http://schemas.microsoft.com/office/powerpoint/2010/main" val="22455864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143E00-C01D-70BB-00B8-369B4EEE4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0" b="31231"/>
          <a:stretch/>
        </p:blipFill>
        <p:spPr>
          <a:xfrm>
            <a:off x="0" y="1556792"/>
            <a:ext cx="9144000" cy="3024336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F99EEB5-EC0A-3787-7231-60833C7D1B4B}"/>
              </a:ext>
            </a:extLst>
          </p:cNvPr>
          <p:cNvSpPr/>
          <p:nvPr/>
        </p:nvSpPr>
        <p:spPr>
          <a:xfrm>
            <a:off x="3724273" y="4307615"/>
            <a:ext cx="363313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91A8C7-177D-D613-696D-3FF7A69558DF}"/>
              </a:ext>
            </a:extLst>
          </p:cNvPr>
          <p:cNvSpPr txBox="1"/>
          <p:nvPr/>
        </p:nvSpPr>
        <p:spPr>
          <a:xfrm>
            <a:off x="7357408" y="3093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E2495CA1-09EB-1B89-9FED-59A3B135C1B5}"/>
              </a:ext>
            </a:extLst>
          </p:cNvPr>
          <p:cNvGrpSpPr/>
          <p:nvPr/>
        </p:nvGrpSpPr>
        <p:grpSpPr>
          <a:xfrm>
            <a:off x="3765600" y="3688227"/>
            <a:ext cx="1177247" cy="384721"/>
            <a:chOff x="3765600" y="3688227"/>
            <a:chExt cx="1177247" cy="384721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92F3EDF-D55C-D57E-7E56-FAA12DF3EE2A}"/>
                </a:ext>
              </a:extLst>
            </p:cNvPr>
            <p:cNvSpPr/>
            <p:nvPr/>
          </p:nvSpPr>
          <p:spPr>
            <a:xfrm>
              <a:off x="4510800" y="3688227"/>
              <a:ext cx="432047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84F689B-B2FC-F1C8-4AF5-2D1D47638E19}"/>
                </a:ext>
              </a:extLst>
            </p:cNvPr>
            <p:cNvSpPr/>
            <p:nvPr/>
          </p:nvSpPr>
          <p:spPr>
            <a:xfrm>
              <a:off x="3765600" y="3690118"/>
              <a:ext cx="720000" cy="369332"/>
            </a:xfrm>
            <a:prstGeom prst="rect">
              <a:avLst/>
            </a:prstGeom>
            <a:solidFill>
              <a:srgbClr val="FF6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B6683804-0FED-75E9-03D5-C0594A196853}"/>
                </a:ext>
              </a:extLst>
            </p:cNvPr>
            <p:cNvSpPr txBox="1"/>
            <p:nvPr/>
          </p:nvSpPr>
          <p:spPr>
            <a:xfrm>
              <a:off x="4381200" y="3703616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03C0C033-9F50-D574-799A-8BD56B860C4E}"/>
              </a:ext>
            </a:extLst>
          </p:cNvPr>
          <p:cNvSpPr txBox="1"/>
          <p:nvPr/>
        </p:nvSpPr>
        <p:spPr>
          <a:xfrm>
            <a:off x="6228000" y="1998000"/>
            <a:ext cx="875561" cy="448521"/>
          </a:xfrm>
          <a:prstGeom prst="rect">
            <a:avLst/>
          </a:prstGeom>
          <a:solidFill>
            <a:srgbClr val="278136"/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</a:t>
            </a:r>
          </a:p>
          <a:p>
            <a:pPr>
              <a:lnSpc>
                <a:spcPct val="150000"/>
              </a:lnSpc>
            </a:pP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57D70AC-61E3-4202-C3A4-F948BD1E6937}"/>
              </a:ext>
            </a:extLst>
          </p:cNvPr>
          <p:cNvGrpSpPr/>
          <p:nvPr/>
        </p:nvGrpSpPr>
        <p:grpSpPr>
          <a:xfrm>
            <a:off x="5868144" y="1556792"/>
            <a:ext cx="1575253" cy="993594"/>
            <a:chOff x="5868144" y="1556792"/>
            <a:chExt cx="1575253" cy="993594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83053264-4CF1-30CB-4E5F-9779D748E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175" t="9970" r="18598" b="70712"/>
            <a:stretch/>
          </p:blipFill>
          <p:spPr>
            <a:xfrm>
              <a:off x="5868144" y="1556792"/>
              <a:ext cx="1575253" cy="993594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994C1683-9E96-C14D-6978-DD790BA929D5}"/>
                </a:ext>
              </a:extLst>
            </p:cNvPr>
            <p:cNvSpPr txBox="1"/>
            <p:nvPr/>
          </p:nvSpPr>
          <p:spPr>
            <a:xfrm>
              <a:off x="6228000" y="1998000"/>
              <a:ext cx="875561" cy="448521"/>
            </a:xfrm>
            <a:prstGeom prst="rect">
              <a:avLst/>
            </a:prstGeom>
            <a:solidFill>
              <a:srgbClr val="278136"/>
            </a:solidFill>
          </p:spPr>
          <p:txBody>
            <a:bodyPr wrap="none" rtlCol="0">
              <a:spAutoFit/>
            </a:bodyPr>
            <a:lstStyle/>
            <a:p>
              <a:r>
                <a:rPr lang="nl-NL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Transmissie</a:t>
              </a:r>
            </a:p>
            <a:p>
              <a:pPr>
                <a:lnSpc>
                  <a:spcPct val="150000"/>
                </a:lnSpc>
              </a:pPr>
              <a:r>
                <a:rPr lang="nl-NL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Extinctie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BE5F30B0-6DA9-A137-467B-A03AB10A8440}"/>
              </a:ext>
            </a:extLst>
          </p:cNvPr>
          <p:cNvSpPr txBox="1"/>
          <p:nvPr/>
        </p:nvSpPr>
        <p:spPr>
          <a:xfrm>
            <a:off x="2891417" y="4668173"/>
            <a:ext cx="33365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  =  I/I</a:t>
            </a:r>
            <a:r>
              <a:rPr lang="nl-NL" baseline="-25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100%</a:t>
            </a:r>
          </a:p>
          <a:p>
            <a:endParaRPr lang="nl-NL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  =  -log I/I</a:t>
            </a:r>
            <a:r>
              <a:rPr lang="nl-NL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FC8D98E-D87E-6B30-7A4C-9D0C0BA0DABF}"/>
              </a:ext>
            </a:extLst>
          </p:cNvPr>
          <p:cNvSpPr txBox="1"/>
          <p:nvPr/>
        </p:nvSpPr>
        <p:spPr>
          <a:xfrm>
            <a:off x="2873413" y="2739059"/>
            <a:ext cx="3397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I</a:t>
            </a:r>
            <a:r>
              <a:rPr 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o                               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23BA561-699F-96B6-7A39-0A8CA6F49B39}"/>
              </a:ext>
            </a:extLst>
          </p:cNvPr>
          <p:cNvSpPr/>
          <p:nvPr/>
        </p:nvSpPr>
        <p:spPr>
          <a:xfrm>
            <a:off x="1686662" y="3246068"/>
            <a:ext cx="1717845" cy="1319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7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143E00-C01D-70BB-00B8-369B4EEE4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0" b="31231"/>
          <a:stretch/>
        </p:blipFill>
        <p:spPr>
          <a:xfrm>
            <a:off x="0" y="1556792"/>
            <a:ext cx="9144000" cy="3024336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F99EEB5-EC0A-3787-7231-60833C7D1B4B}"/>
              </a:ext>
            </a:extLst>
          </p:cNvPr>
          <p:cNvSpPr/>
          <p:nvPr/>
        </p:nvSpPr>
        <p:spPr>
          <a:xfrm>
            <a:off x="3724273" y="4321549"/>
            <a:ext cx="363313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91A8C7-177D-D613-696D-3FF7A69558DF}"/>
              </a:ext>
            </a:extLst>
          </p:cNvPr>
          <p:cNvSpPr txBox="1"/>
          <p:nvPr/>
        </p:nvSpPr>
        <p:spPr>
          <a:xfrm>
            <a:off x="7357408" y="3093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E2495CA1-09EB-1B89-9FED-59A3B135C1B5}"/>
              </a:ext>
            </a:extLst>
          </p:cNvPr>
          <p:cNvGrpSpPr/>
          <p:nvPr/>
        </p:nvGrpSpPr>
        <p:grpSpPr>
          <a:xfrm>
            <a:off x="3765600" y="3688227"/>
            <a:ext cx="1177247" cy="384721"/>
            <a:chOff x="3765600" y="3688227"/>
            <a:chExt cx="1177247" cy="384721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92F3EDF-D55C-D57E-7E56-FAA12DF3EE2A}"/>
                </a:ext>
              </a:extLst>
            </p:cNvPr>
            <p:cNvSpPr/>
            <p:nvPr/>
          </p:nvSpPr>
          <p:spPr>
            <a:xfrm>
              <a:off x="4510800" y="3688227"/>
              <a:ext cx="432047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84F689B-B2FC-F1C8-4AF5-2D1D47638E19}"/>
                </a:ext>
              </a:extLst>
            </p:cNvPr>
            <p:cNvSpPr/>
            <p:nvPr/>
          </p:nvSpPr>
          <p:spPr>
            <a:xfrm>
              <a:off x="3765600" y="3690118"/>
              <a:ext cx="720000" cy="369332"/>
            </a:xfrm>
            <a:prstGeom prst="rect">
              <a:avLst/>
            </a:prstGeom>
            <a:solidFill>
              <a:srgbClr val="FF6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B6683804-0FED-75E9-03D5-C0594A196853}"/>
                </a:ext>
              </a:extLst>
            </p:cNvPr>
            <p:cNvSpPr txBox="1"/>
            <p:nvPr/>
          </p:nvSpPr>
          <p:spPr>
            <a:xfrm>
              <a:off x="4381200" y="3703616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03C0C033-9F50-D574-799A-8BD56B860C4E}"/>
              </a:ext>
            </a:extLst>
          </p:cNvPr>
          <p:cNvSpPr txBox="1"/>
          <p:nvPr/>
        </p:nvSpPr>
        <p:spPr>
          <a:xfrm>
            <a:off x="6228000" y="1998000"/>
            <a:ext cx="875561" cy="448521"/>
          </a:xfrm>
          <a:prstGeom prst="rect">
            <a:avLst/>
          </a:prstGeom>
          <a:solidFill>
            <a:srgbClr val="278136"/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</a:t>
            </a:r>
          </a:p>
          <a:p>
            <a:pPr>
              <a:lnSpc>
                <a:spcPct val="150000"/>
              </a:lnSpc>
            </a:pP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57D70AC-61E3-4202-C3A4-F948BD1E6937}"/>
              </a:ext>
            </a:extLst>
          </p:cNvPr>
          <p:cNvGrpSpPr/>
          <p:nvPr/>
        </p:nvGrpSpPr>
        <p:grpSpPr>
          <a:xfrm>
            <a:off x="5868144" y="1556792"/>
            <a:ext cx="1575253" cy="993594"/>
            <a:chOff x="5868144" y="1556792"/>
            <a:chExt cx="1575253" cy="993594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83053264-4CF1-30CB-4E5F-9779D748E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175" t="9970" r="18598" b="70712"/>
            <a:stretch/>
          </p:blipFill>
          <p:spPr>
            <a:xfrm>
              <a:off x="5868144" y="1556792"/>
              <a:ext cx="1575253" cy="993594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994C1683-9E96-C14D-6978-DD790BA929D5}"/>
                </a:ext>
              </a:extLst>
            </p:cNvPr>
            <p:cNvSpPr txBox="1"/>
            <p:nvPr/>
          </p:nvSpPr>
          <p:spPr>
            <a:xfrm>
              <a:off x="6228000" y="1998000"/>
              <a:ext cx="875561" cy="448521"/>
            </a:xfrm>
            <a:prstGeom prst="rect">
              <a:avLst/>
            </a:prstGeom>
            <a:solidFill>
              <a:srgbClr val="278136"/>
            </a:solidFill>
          </p:spPr>
          <p:txBody>
            <a:bodyPr wrap="none" rtlCol="0">
              <a:spAutoFit/>
            </a:bodyPr>
            <a:lstStyle/>
            <a:p>
              <a:r>
                <a:rPr lang="nl-NL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Transmissie</a:t>
              </a:r>
            </a:p>
            <a:p>
              <a:pPr>
                <a:lnSpc>
                  <a:spcPct val="150000"/>
                </a:lnSpc>
              </a:pPr>
              <a:r>
                <a:rPr lang="nl-NL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Extinctie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BE5F30B0-6DA9-A137-467B-A03AB10A8440}"/>
              </a:ext>
            </a:extLst>
          </p:cNvPr>
          <p:cNvSpPr txBox="1"/>
          <p:nvPr/>
        </p:nvSpPr>
        <p:spPr>
          <a:xfrm>
            <a:off x="2891417" y="4668173"/>
            <a:ext cx="33365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  =  I/I</a:t>
            </a:r>
            <a:r>
              <a:rPr lang="nl-NL" baseline="-25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100%</a:t>
            </a:r>
          </a:p>
          <a:p>
            <a:endParaRPr lang="nl-NL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Extinctie  =  log I</a:t>
            </a:r>
            <a:r>
              <a:rPr lang="nl-NL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/I                         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extinctie heeft een lineair verband met de concentratie!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FC8D98E-D87E-6B30-7A4C-9D0C0BA0DABF}"/>
              </a:ext>
            </a:extLst>
          </p:cNvPr>
          <p:cNvSpPr txBox="1"/>
          <p:nvPr/>
        </p:nvSpPr>
        <p:spPr>
          <a:xfrm>
            <a:off x="2873413" y="2739059"/>
            <a:ext cx="3397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I</a:t>
            </a:r>
            <a:r>
              <a:rPr 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o                               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23BA561-699F-96B6-7A39-0A8CA6F49B39}"/>
              </a:ext>
            </a:extLst>
          </p:cNvPr>
          <p:cNvSpPr/>
          <p:nvPr/>
        </p:nvSpPr>
        <p:spPr>
          <a:xfrm>
            <a:off x="1686662" y="3246068"/>
            <a:ext cx="1717845" cy="1319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BD3658F-FCDA-9385-57B5-B18C297DBE99}"/>
              </a:ext>
            </a:extLst>
          </p:cNvPr>
          <p:cNvSpPr txBox="1"/>
          <p:nvPr/>
        </p:nvSpPr>
        <p:spPr>
          <a:xfrm>
            <a:off x="1674000" y="561525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Uitgaande van een oplossing met bekende concentratie van de te bepalen stof wordt een ijkserie gemaakt. 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7060C6E6-94B1-C558-EA10-6E876EEA6124}"/>
              </a:ext>
            </a:extLst>
          </p:cNvPr>
          <p:cNvGrpSpPr/>
          <p:nvPr/>
        </p:nvGrpSpPr>
        <p:grpSpPr>
          <a:xfrm>
            <a:off x="1799999" y="514556"/>
            <a:ext cx="6804449" cy="4768371"/>
            <a:chOff x="1626576" y="404664"/>
            <a:chExt cx="6804449" cy="4768371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F83ABD32-2B63-FB57-4FAC-D451DA0D3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8" t="7357" r="29914" b="17302"/>
            <a:stretch/>
          </p:blipFill>
          <p:spPr>
            <a:xfrm>
              <a:off x="1626577" y="404664"/>
              <a:ext cx="5592583" cy="4768371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0CB92210-5C89-4EC9-3ED2-B5BC7B62A8D1}"/>
                </a:ext>
              </a:extLst>
            </p:cNvPr>
            <p:cNvSpPr/>
            <p:nvPr/>
          </p:nvSpPr>
          <p:spPr>
            <a:xfrm>
              <a:off x="1626576" y="3071701"/>
              <a:ext cx="5592583" cy="144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05F3068A-D76C-61C3-6290-AF3B8AF94C4A}"/>
                </a:ext>
              </a:extLst>
            </p:cNvPr>
            <p:cNvSpPr txBox="1"/>
            <p:nvPr/>
          </p:nvSpPr>
          <p:spPr>
            <a:xfrm>
              <a:off x="1950305" y="2604183"/>
              <a:ext cx="6480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nl-N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10              20             30            40             50          </a:t>
              </a: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mg/L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97637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593950A-3A9C-A0EB-A343-0F18DC620C0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4315"/>
          <a:stretch/>
        </p:blipFill>
        <p:spPr>
          <a:xfrm>
            <a:off x="1800000" y="514799"/>
            <a:ext cx="5594400" cy="4770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F241515-2024-CE0C-48D4-B5E0AAF06563}"/>
              </a:ext>
            </a:extLst>
          </p:cNvPr>
          <p:cNvSpPr txBox="1"/>
          <p:nvPr/>
        </p:nvSpPr>
        <p:spPr>
          <a:xfrm>
            <a:off x="2123728" y="2714075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10              20             30            40             50         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mg/L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8B0A74F-CC78-987E-6C99-803A1031733E}"/>
              </a:ext>
            </a:extLst>
          </p:cNvPr>
          <p:cNvSpPr txBox="1"/>
          <p:nvPr/>
        </p:nvSpPr>
        <p:spPr>
          <a:xfrm>
            <a:off x="1691680" y="561525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deze oplossingen worden de cuvetten gevuld. Vervolgens worden hiervan de extincties gemeten.</a:t>
            </a:r>
          </a:p>
        </p:txBody>
      </p:sp>
    </p:spTree>
    <p:extLst>
      <p:ext uri="{BB962C8B-B14F-4D97-AF65-F5344CB8AC3E}">
        <p14:creationId xmlns:p14="http://schemas.microsoft.com/office/powerpoint/2010/main" val="161017481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B85B047-D750-4B15-4E99-FC100AC64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4851065" cy="3168352"/>
          </a:xfrm>
          <a:prstGeom prst="rect">
            <a:avLst/>
          </a:prstGeom>
          <a:solidFill>
            <a:srgbClr val="FF696D"/>
          </a:solidFill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835D8F1-2969-4D9F-BED2-4788DA635BFA}"/>
              </a:ext>
            </a:extLst>
          </p:cNvPr>
          <p:cNvSpPr/>
          <p:nvPr/>
        </p:nvSpPr>
        <p:spPr>
          <a:xfrm>
            <a:off x="5328000" y="2060848"/>
            <a:ext cx="396000" cy="1080120"/>
          </a:xfrm>
          <a:custGeom>
            <a:avLst/>
            <a:gdLst>
              <a:gd name="connsiteX0" fmla="*/ 327804 w 362310"/>
              <a:gd name="connsiteY0" fmla="*/ 40887 h 800012"/>
              <a:gd name="connsiteX1" fmla="*/ 362310 w 362310"/>
              <a:gd name="connsiteY1" fmla="*/ 653363 h 800012"/>
              <a:gd name="connsiteX2" fmla="*/ 319178 w 362310"/>
              <a:gd name="connsiteY2" fmla="*/ 713748 h 800012"/>
              <a:gd name="connsiteX3" fmla="*/ 284672 w 362310"/>
              <a:gd name="connsiteY3" fmla="*/ 722374 h 800012"/>
              <a:gd name="connsiteX4" fmla="*/ 241540 w 362310"/>
              <a:gd name="connsiteY4" fmla="*/ 731001 h 800012"/>
              <a:gd name="connsiteX5" fmla="*/ 215661 w 362310"/>
              <a:gd name="connsiteY5" fmla="*/ 748253 h 800012"/>
              <a:gd name="connsiteX6" fmla="*/ 198408 w 362310"/>
              <a:gd name="connsiteY6" fmla="*/ 782759 h 800012"/>
              <a:gd name="connsiteX7" fmla="*/ 146649 w 362310"/>
              <a:gd name="connsiteY7" fmla="*/ 791385 h 800012"/>
              <a:gd name="connsiteX8" fmla="*/ 103517 w 362310"/>
              <a:gd name="connsiteY8" fmla="*/ 800012 h 800012"/>
              <a:gd name="connsiteX9" fmla="*/ 77638 w 362310"/>
              <a:gd name="connsiteY9" fmla="*/ 791385 h 800012"/>
              <a:gd name="connsiteX10" fmla="*/ 60385 w 362310"/>
              <a:gd name="connsiteY10" fmla="*/ 756880 h 800012"/>
              <a:gd name="connsiteX11" fmla="*/ 43132 w 362310"/>
              <a:gd name="connsiteY11" fmla="*/ 731001 h 800012"/>
              <a:gd name="connsiteX12" fmla="*/ 17253 w 362310"/>
              <a:gd name="connsiteY12" fmla="*/ 713748 h 800012"/>
              <a:gd name="connsiteX13" fmla="*/ 17253 w 362310"/>
              <a:gd name="connsiteY13" fmla="*/ 713748 h 800012"/>
              <a:gd name="connsiteX14" fmla="*/ 0 w 362310"/>
              <a:gd name="connsiteY14" fmla="*/ 135778 h 800012"/>
              <a:gd name="connsiteX15" fmla="*/ 69012 w 362310"/>
              <a:gd name="connsiteY15" fmla="*/ 196163 h 800012"/>
              <a:gd name="connsiteX16" fmla="*/ 120770 w 362310"/>
              <a:gd name="connsiteY16" fmla="*/ 178910 h 800012"/>
              <a:gd name="connsiteX17" fmla="*/ 189781 w 362310"/>
              <a:gd name="connsiteY17" fmla="*/ 161657 h 800012"/>
              <a:gd name="connsiteX18" fmla="*/ 250166 w 362310"/>
              <a:gd name="connsiteY18" fmla="*/ 135778 h 800012"/>
              <a:gd name="connsiteX19" fmla="*/ 267419 w 362310"/>
              <a:gd name="connsiteY19" fmla="*/ 109899 h 800012"/>
              <a:gd name="connsiteX20" fmla="*/ 327804 w 362310"/>
              <a:gd name="connsiteY20" fmla="*/ 40887 h 8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2310" h="800012">
                <a:moveTo>
                  <a:pt x="327804" y="40887"/>
                </a:moveTo>
                <a:cubicBezTo>
                  <a:pt x="343619" y="131464"/>
                  <a:pt x="350808" y="449204"/>
                  <a:pt x="362310" y="653363"/>
                </a:cubicBezTo>
                <a:cubicBezTo>
                  <a:pt x="347933" y="673491"/>
                  <a:pt x="337666" y="697315"/>
                  <a:pt x="319178" y="713748"/>
                </a:cubicBezTo>
                <a:cubicBezTo>
                  <a:pt x="310317" y="721625"/>
                  <a:pt x="296246" y="719802"/>
                  <a:pt x="284672" y="722374"/>
                </a:cubicBezTo>
                <a:cubicBezTo>
                  <a:pt x="270359" y="725555"/>
                  <a:pt x="255917" y="728125"/>
                  <a:pt x="241540" y="731001"/>
                </a:cubicBezTo>
                <a:cubicBezTo>
                  <a:pt x="232914" y="736752"/>
                  <a:pt x="222298" y="740289"/>
                  <a:pt x="215661" y="748253"/>
                </a:cubicBezTo>
                <a:cubicBezTo>
                  <a:pt x="207428" y="758132"/>
                  <a:pt x="209313" y="775943"/>
                  <a:pt x="198408" y="782759"/>
                </a:cubicBezTo>
                <a:cubicBezTo>
                  <a:pt x="183576" y="792029"/>
                  <a:pt x="163858" y="788256"/>
                  <a:pt x="146649" y="791385"/>
                </a:cubicBezTo>
                <a:cubicBezTo>
                  <a:pt x="132223" y="794008"/>
                  <a:pt x="117894" y="797136"/>
                  <a:pt x="103517" y="800012"/>
                </a:cubicBezTo>
                <a:cubicBezTo>
                  <a:pt x="94891" y="797136"/>
                  <a:pt x="84068" y="797815"/>
                  <a:pt x="77638" y="791385"/>
                </a:cubicBezTo>
                <a:cubicBezTo>
                  <a:pt x="68545" y="782292"/>
                  <a:pt x="66765" y="768045"/>
                  <a:pt x="60385" y="756880"/>
                </a:cubicBezTo>
                <a:cubicBezTo>
                  <a:pt x="55241" y="747878"/>
                  <a:pt x="48883" y="739627"/>
                  <a:pt x="43132" y="731001"/>
                </a:cubicBezTo>
                <a:cubicBezTo>
                  <a:pt x="32473" y="699021"/>
                  <a:pt x="42639" y="701054"/>
                  <a:pt x="17253" y="713748"/>
                </a:cubicBezTo>
                <a:lnTo>
                  <a:pt x="17253" y="713748"/>
                </a:lnTo>
                <a:lnTo>
                  <a:pt x="0" y="135778"/>
                </a:lnTo>
                <a:cubicBezTo>
                  <a:pt x="23004" y="155906"/>
                  <a:pt x="40226" y="185882"/>
                  <a:pt x="69012" y="196163"/>
                </a:cubicBezTo>
                <a:cubicBezTo>
                  <a:pt x="86138" y="202280"/>
                  <a:pt x="102937" y="182476"/>
                  <a:pt x="120770" y="178910"/>
                </a:cubicBezTo>
                <a:cubicBezTo>
                  <a:pt x="137181" y="175628"/>
                  <a:pt x="172094" y="170501"/>
                  <a:pt x="189781" y="161657"/>
                </a:cubicBezTo>
                <a:cubicBezTo>
                  <a:pt x="249350" y="131872"/>
                  <a:pt x="178359" y="153729"/>
                  <a:pt x="250166" y="135778"/>
                </a:cubicBezTo>
                <a:cubicBezTo>
                  <a:pt x="255917" y="127152"/>
                  <a:pt x="259125" y="116120"/>
                  <a:pt x="267419" y="109899"/>
                </a:cubicBezTo>
                <a:cubicBezTo>
                  <a:pt x="378209" y="26807"/>
                  <a:pt x="311989" y="-49690"/>
                  <a:pt x="327804" y="40887"/>
                </a:cubicBezTo>
                <a:close/>
              </a:path>
            </a:pathLst>
          </a:custGeom>
          <a:gradFill>
            <a:gsLst>
              <a:gs pos="62000">
                <a:srgbClr val="FF696D">
                  <a:alpha val="86000"/>
                </a:srgbClr>
              </a:gs>
              <a:gs pos="28000">
                <a:srgbClr val="FF6D70">
                  <a:alpha val="90000"/>
                </a:srgbClr>
              </a:gs>
              <a:gs pos="58000">
                <a:srgbClr val="FF7C80"/>
              </a:gs>
              <a:gs pos="85000">
                <a:schemeClr val="tx1">
                  <a:alpha val="6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52441852-63E4-BFEE-39CC-2AAA31F3932D}"/>
              </a:ext>
            </a:extLst>
          </p:cNvPr>
          <p:cNvSpPr/>
          <p:nvPr/>
        </p:nvSpPr>
        <p:spPr>
          <a:xfrm>
            <a:off x="5328000" y="2996952"/>
            <a:ext cx="322703" cy="1133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Koorde 7">
            <a:extLst>
              <a:ext uri="{FF2B5EF4-FFF2-40B4-BE49-F238E27FC236}">
                <a16:creationId xmlns:a16="http://schemas.microsoft.com/office/drawing/2014/main" id="{47835F4E-9C61-A4A1-69C9-04C4A85D3F4B}"/>
              </a:ext>
            </a:extLst>
          </p:cNvPr>
          <p:cNvSpPr/>
          <p:nvPr/>
        </p:nvSpPr>
        <p:spPr>
          <a:xfrm rot="300000">
            <a:off x="5364000" y="2232000"/>
            <a:ext cx="216024" cy="144000"/>
          </a:xfrm>
          <a:prstGeom prst="chord">
            <a:avLst>
              <a:gd name="adj1" fmla="val 20962118"/>
              <a:gd name="adj2" fmla="val 10983525"/>
            </a:avLst>
          </a:prstGeom>
          <a:solidFill>
            <a:srgbClr val="FF6D70"/>
          </a:solidFill>
          <a:ln>
            <a:solidFill>
              <a:srgbClr val="FFAFB1">
                <a:alpha val="1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C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3134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ep 30">
            <a:extLst>
              <a:ext uri="{FF2B5EF4-FFF2-40B4-BE49-F238E27FC236}">
                <a16:creationId xmlns:a16="http://schemas.microsoft.com/office/drawing/2014/main" id="{187EA35C-C91A-4E1C-97F9-4CD0A67CE888}"/>
              </a:ext>
            </a:extLst>
          </p:cNvPr>
          <p:cNvGrpSpPr/>
          <p:nvPr/>
        </p:nvGrpSpPr>
        <p:grpSpPr>
          <a:xfrm>
            <a:off x="683568" y="476672"/>
            <a:ext cx="7678998" cy="5980943"/>
            <a:chOff x="1095870" y="332656"/>
            <a:chExt cx="7678998" cy="5980943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870DF92-1569-2182-1AD7-1D7AA1D06C1D}"/>
                </a:ext>
              </a:extLst>
            </p:cNvPr>
            <p:cNvSpPr/>
            <p:nvPr/>
          </p:nvSpPr>
          <p:spPr>
            <a:xfrm>
              <a:off x="2376441" y="5179709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9BED2558-F66C-5D35-9D15-B1EC2714D4F1}"/>
                </a:ext>
              </a:extLst>
            </p:cNvPr>
            <p:cNvCxnSpPr/>
            <p:nvPr/>
          </p:nvCxnSpPr>
          <p:spPr>
            <a:xfrm>
              <a:off x="7344000" y="5266800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7E9AFE25-3332-42DB-8567-C2BDFA09F3A9}"/>
                </a:ext>
              </a:extLst>
            </p:cNvPr>
            <p:cNvGrpSpPr/>
            <p:nvPr/>
          </p:nvGrpSpPr>
          <p:grpSpPr>
            <a:xfrm>
              <a:off x="5960429" y="5698046"/>
              <a:ext cx="2814439" cy="615553"/>
              <a:chOff x="5729487" y="5956018"/>
              <a:chExt cx="2814439" cy="615553"/>
            </a:xfrm>
          </p:grpSpPr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0EDB94C3-9F66-7C45-9C5B-D811D7CDE7DA}"/>
                  </a:ext>
                </a:extLst>
              </p:cNvPr>
              <p:cNvSpPr txBox="1"/>
              <p:nvPr/>
            </p:nvSpPr>
            <p:spPr>
              <a:xfrm>
                <a:off x="6192000" y="6102949"/>
                <a:ext cx="2351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Concentratie (mg/L)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kstvak 10">
                    <a:extLst>
                      <a:ext uri="{FF2B5EF4-FFF2-40B4-BE49-F238E27FC236}">
                        <a16:creationId xmlns:a16="http://schemas.microsoft.com/office/drawing/2014/main" id="{84C2297D-89EB-1F9F-E5BB-187DB73E23D3}"/>
                      </a:ext>
                    </a:extLst>
                  </p:cNvPr>
                  <p:cNvSpPr txBox="1"/>
                  <p:nvPr/>
                </p:nvSpPr>
                <p:spPr>
                  <a:xfrm>
                    <a:off x="5729487" y="5956018"/>
                    <a:ext cx="463141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nl-NL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a14:m>
                    <a:r>
                      <a:rPr lang="nl-NL" sz="40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Tekstvak 10">
                    <a:extLst>
                      <a:ext uri="{FF2B5EF4-FFF2-40B4-BE49-F238E27FC236}">
                        <a16:creationId xmlns:a16="http://schemas.microsoft.com/office/drawing/2014/main" id="{84C2297D-89EB-1F9F-E5BB-187DB73E2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9487" y="5956018"/>
                    <a:ext cx="463141" cy="61555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E9869FC-1C92-48E4-B80B-C426084FF96C}"/>
                </a:ext>
              </a:extLst>
            </p:cNvPr>
            <p:cNvGrpSpPr/>
            <p:nvPr/>
          </p:nvGrpSpPr>
          <p:grpSpPr>
            <a:xfrm>
              <a:off x="1095870" y="727957"/>
              <a:ext cx="615553" cy="1591919"/>
              <a:chOff x="920104" y="792000"/>
              <a:chExt cx="615553" cy="1591919"/>
            </a:xfrm>
          </p:grpSpPr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B75341D0-40FA-451F-833F-57BC299D4222}"/>
                  </a:ext>
                </a:extLst>
              </p:cNvPr>
              <p:cNvSpPr txBox="1"/>
              <p:nvPr/>
            </p:nvSpPr>
            <p:spPr>
              <a:xfrm rot="16200000">
                <a:off x="699532" y="1135684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Extinctie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kstvak 15">
                    <a:extLst>
                      <a:ext uri="{FF2B5EF4-FFF2-40B4-BE49-F238E27FC236}">
                        <a16:creationId xmlns:a16="http://schemas.microsoft.com/office/drawing/2014/main" id="{D6FCBD55-634D-453E-88E0-BD306980623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996310" y="1844572"/>
                    <a:ext cx="463141" cy="61555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oMath>
                      </m:oMathPara>
                    </a14:m>
                    <a:endParaRPr lang="nl-NL" sz="4000" dirty="0"/>
                  </a:p>
                </p:txBody>
              </p:sp>
            </mc:Choice>
            <mc:Fallback xmlns="">
              <p:sp>
                <p:nvSpPr>
                  <p:cNvPr id="16" name="Tekstvak 15">
                    <a:extLst>
                      <a:ext uri="{FF2B5EF4-FFF2-40B4-BE49-F238E27FC236}">
                        <a16:creationId xmlns:a16="http://schemas.microsoft.com/office/drawing/2014/main" id="{D6FCBD55-634D-453E-88E0-BD30698062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996310" y="1844572"/>
                    <a:ext cx="463141" cy="61555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B122F8B7-2ECF-4192-B9C2-7EE8E1C3B9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5" t="66325" r="83417" b="27128"/>
            <a:stretch/>
          </p:blipFill>
          <p:spPr>
            <a:xfrm>
              <a:off x="8291772" y="5333437"/>
              <a:ext cx="432048" cy="420867"/>
            </a:xfrm>
            <a:prstGeom prst="rect">
              <a:avLst/>
            </a:prstGeom>
          </p:spPr>
        </p:pic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CEE831F-D9D3-4E41-90E9-736295CED98F}"/>
                </a:ext>
              </a:extLst>
            </p:cNvPr>
            <p:cNvSpPr/>
            <p:nvPr/>
          </p:nvSpPr>
          <p:spPr>
            <a:xfrm>
              <a:off x="8111752" y="5357921"/>
              <a:ext cx="360040" cy="420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2A3CDEFC-FAC6-45A9-BD6C-2972934848E5}"/>
                </a:ext>
              </a:extLst>
            </p:cNvPr>
            <p:cNvSpPr txBox="1"/>
            <p:nvPr/>
          </p:nvSpPr>
          <p:spPr>
            <a:xfrm>
              <a:off x="8458034" y="5191058"/>
              <a:ext cx="2199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3EFAC679-2FA6-4F59-AC63-C8CD33719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1" t="6821" r="80888" b="3412"/>
            <a:stretch/>
          </p:blipFill>
          <p:spPr>
            <a:xfrm>
              <a:off x="1858408" y="332656"/>
              <a:ext cx="615554" cy="5770293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96682018-A9E0-5A2F-E8CF-683ECC6F6D84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" t="83036" r="1672" b="9526"/>
            <a:stretch/>
          </p:blipFill>
          <p:spPr>
            <a:xfrm>
              <a:off x="1403648" y="5251718"/>
              <a:ext cx="6112352" cy="478404"/>
            </a:xfrm>
            <a:prstGeom prst="rect">
              <a:avLst/>
            </a:prstGeom>
          </p:spPr>
        </p:pic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77EFC32E-AC45-4341-A2A8-316568FD714A}"/>
              </a:ext>
            </a:extLst>
          </p:cNvPr>
          <p:cNvCxnSpPr>
            <a:cxnSpLocks/>
          </p:cNvCxnSpPr>
          <p:nvPr/>
        </p:nvCxnSpPr>
        <p:spPr>
          <a:xfrm flipH="1">
            <a:off x="2061658" y="871973"/>
            <a:ext cx="6166040" cy="4525683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hoek 21">
            <a:extLst>
              <a:ext uri="{FF2B5EF4-FFF2-40B4-BE49-F238E27FC236}">
                <a16:creationId xmlns:a16="http://schemas.microsoft.com/office/drawing/2014/main" id="{964BDB62-9819-4753-92E1-260BBD73FA98}"/>
              </a:ext>
            </a:extLst>
          </p:cNvPr>
          <p:cNvSpPr/>
          <p:nvPr/>
        </p:nvSpPr>
        <p:spPr>
          <a:xfrm>
            <a:off x="2061658" y="832422"/>
            <a:ext cx="6250149" cy="4567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9946DE06-C8DD-4F29-99C2-E0622133C320}"/>
              </a:ext>
            </a:extLst>
          </p:cNvPr>
          <p:cNvSpPr/>
          <p:nvPr/>
        </p:nvSpPr>
        <p:spPr>
          <a:xfrm>
            <a:off x="3259698" y="435601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99069D91-BADA-4E1E-ADFB-2B833BA50A16}"/>
              </a:ext>
            </a:extLst>
          </p:cNvPr>
          <p:cNvSpPr/>
          <p:nvPr/>
        </p:nvSpPr>
        <p:spPr>
          <a:xfrm>
            <a:off x="8155698" y="93601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CD89EC51-8154-4C9C-88A4-5F3894DB4F95}"/>
              </a:ext>
            </a:extLst>
          </p:cNvPr>
          <p:cNvSpPr/>
          <p:nvPr/>
        </p:nvSpPr>
        <p:spPr>
          <a:xfrm>
            <a:off x="6931698" y="180001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D4BD6FBB-8083-4E64-8F3E-54FA249D5F41}"/>
              </a:ext>
            </a:extLst>
          </p:cNvPr>
          <p:cNvSpPr/>
          <p:nvPr/>
        </p:nvSpPr>
        <p:spPr>
          <a:xfrm>
            <a:off x="5707698" y="266401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D967070C-7567-4409-BB7C-606AC1BC6CC0}"/>
              </a:ext>
            </a:extLst>
          </p:cNvPr>
          <p:cNvSpPr/>
          <p:nvPr/>
        </p:nvSpPr>
        <p:spPr>
          <a:xfrm rot="683014">
            <a:off x="4483698" y="374401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0BA8FE6E-23AA-4871-9714-32908F2CE6D4}"/>
              </a:ext>
            </a:extLst>
          </p:cNvPr>
          <p:cNvGrpSpPr/>
          <p:nvPr/>
        </p:nvGrpSpPr>
        <p:grpSpPr>
          <a:xfrm>
            <a:off x="988302" y="5335074"/>
            <a:ext cx="7277362" cy="539063"/>
            <a:chOff x="988302" y="5335074"/>
            <a:chExt cx="7277362" cy="539063"/>
          </a:xfrm>
        </p:grpSpPr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1FBCECB2-80C1-4363-A53D-DE7D82DAC8E0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" t="83036" r="1672" b="9526"/>
            <a:stretch/>
          </p:blipFill>
          <p:spPr>
            <a:xfrm>
              <a:off x="988302" y="5395733"/>
              <a:ext cx="6112352" cy="478404"/>
            </a:xfrm>
            <a:prstGeom prst="rect">
              <a:avLst/>
            </a:prstGeom>
          </p:spPr>
        </p:pic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CF03C4FA-C2D0-467C-B61F-D2A824B08A13}"/>
                </a:ext>
              </a:extLst>
            </p:cNvPr>
            <p:cNvCxnSpPr/>
            <p:nvPr/>
          </p:nvCxnSpPr>
          <p:spPr>
            <a:xfrm>
              <a:off x="6931698" y="5410816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C0D83E34-0686-4DB1-BA10-B0E9BF3E3CD8}"/>
                </a:ext>
              </a:extLst>
            </p:cNvPr>
            <p:cNvSpPr txBox="1"/>
            <p:nvPr/>
          </p:nvSpPr>
          <p:spPr>
            <a:xfrm>
              <a:off x="8045732" y="5335074"/>
              <a:ext cx="2199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35" name="Rechthoek 34">
            <a:extLst>
              <a:ext uri="{FF2B5EF4-FFF2-40B4-BE49-F238E27FC236}">
                <a16:creationId xmlns:a16="http://schemas.microsoft.com/office/drawing/2014/main" id="{5ABF7071-86F9-438C-9252-829F46AD9F45}"/>
              </a:ext>
            </a:extLst>
          </p:cNvPr>
          <p:cNvSpPr/>
          <p:nvPr/>
        </p:nvSpPr>
        <p:spPr>
          <a:xfrm>
            <a:off x="1964139" y="5317789"/>
            <a:ext cx="7200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824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72639 -0.006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7F57A57-A806-881F-7455-148546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9" b="38231"/>
          <a:stretch/>
        </p:blipFill>
        <p:spPr>
          <a:xfrm>
            <a:off x="0" y="1484784"/>
            <a:ext cx="9144000" cy="273630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A3CE23F-BF8D-F80A-B0F5-0AB58FA88DD6}"/>
              </a:ext>
            </a:extLst>
          </p:cNvPr>
          <p:cNvSpPr txBox="1"/>
          <p:nvPr/>
        </p:nvSpPr>
        <p:spPr>
          <a:xfrm>
            <a:off x="6228000" y="1998000"/>
            <a:ext cx="875561" cy="448521"/>
          </a:xfrm>
          <a:prstGeom prst="rect">
            <a:avLst/>
          </a:prstGeom>
          <a:solidFill>
            <a:srgbClr val="278136"/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Transmissie</a:t>
            </a:r>
          </a:p>
          <a:p>
            <a:pPr>
              <a:lnSpc>
                <a:spcPct val="150000"/>
              </a:lnSpc>
            </a:pPr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F379EFC-C7FF-C07F-EDF0-22C6FE7A9AE2}"/>
              </a:ext>
            </a:extLst>
          </p:cNvPr>
          <p:cNvSpPr/>
          <p:nvPr/>
        </p:nvSpPr>
        <p:spPr>
          <a:xfrm>
            <a:off x="6372200" y="1771200"/>
            <a:ext cx="611832" cy="182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48EF44D-73EE-CB08-3272-CACFF34C62CC}"/>
              </a:ext>
            </a:extLst>
          </p:cNvPr>
          <p:cNvGrpSpPr/>
          <p:nvPr/>
        </p:nvGrpSpPr>
        <p:grpSpPr>
          <a:xfrm>
            <a:off x="3765600" y="3688227"/>
            <a:ext cx="1177247" cy="384721"/>
            <a:chOff x="3765600" y="3688227"/>
            <a:chExt cx="1177247" cy="38472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158BAC6-DE30-270D-BCCD-E4D3519D7A3D}"/>
                </a:ext>
              </a:extLst>
            </p:cNvPr>
            <p:cNvSpPr/>
            <p:nvPr/>
          </p:nvSpPr>
          <p:spPr>
            <a:xfrm>
              <a:off x="4510800" y="3688227"/>
              <a:ext cx="432047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F427BC2-0386-6656-561D-BC3E23DE7E07}"/>
                </a:ext>
              </a:extLst>
            </p:cNvPr>
            <p:cNvSpPr/>
            <p:nvPr/>
          </p:nvSpPr>
          <p:spPr>
            <a:xfrm>
              <a:off x="3765600" y="3690118"/>
              <a:ext cx="720000" cy="369332"/>
            </a:xfrm>
            <a:prstGeom prst="rect">
              <a:avLst/>
            </a:prstGeom>
            <a:solidFill>
              <a:srgbClr val="FFA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84922507-4968-CB84-E5AE-08848D68F90A}"/>
                </a:ext>
              </a:extLst>
            </p:cNvPr>
            <p:cNvSpPr txBox="1"/>
            <p:nvPr/>
          </p:nvSpPr>
          <p:spPr>
            <a:xfrm>
              <a:off x="4381200" y="3703616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8CC53D70-D102-7068-A621-C7E2EB40D318}"/>
              </a:ext>
            </a:extLst>
          </p:cNvPr>
          <p:cNvSpPr txBox="1"/>
          <p:nvPr/>
        </p:nvSpPr>
        <p:spPr>
          <a:xfrm>
            <a:off x="3250525" y="1432646"/>
            <a:ext cx="1920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Cuvet met monster</a:t>
            </a:r>
          </a:p>
        </p:txBody>
      </p:sp>
    </p:spTree>
    <p:extLst>
      <p:ext uri="{BB962C8B-B14F-4D97-AF65-F5344CB8AC3E}">
        <p14:creationId xmlns:p14="http://schemas.microsoft.com/office/powerpoint/2010/main" val="294522494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EA38361-4CA0-09E9-D187-7ECAC5D41A9E}"/>
              </a:ext>
            </a:extLst>
          </p:cNvPr>
          <p:cNvSpPr/>
          <p:nvPr/>
        </p:nvSpPr>
        <p:spPr>
          <a:xfrm>
            <a:off x="3707904" y="4293096"/>
            <a:ext cx="3735493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E110600F-828A-5353-8E9D-DE7B59E4B8CA}"/>
              </a:ext>
            </a:extLst>
          </p:cNvPr>
          <p:cNvGrpSpPr/>
          <p:nvPr/>
        </p:nvGrpSpPr>
        <p:grpSpPr>
          <a:xfrm>
            <a:off x="0" y="1432646"/>
            <a:ext cx="9144000" cy="2716434"/>
            <a:chOff x="0" y="1432646"/>
            <a:chExt cx="9144000" cy="2716434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2F5DC5D-1C4A-875F-AA52-0E492B508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70" b="39631"/>
            <a:stretch/>
          </p:blipFill>
          <p:spPr>
            <a:xfrm>
              <a:off x="0" y="1556792"/>
              <a:ext cx="9144000" cy="2592288"/>
            </a:xfrm>
            <a:prstGeom prst="rect">
              <a:avLst/>
            </a:prstGeom>
          </p:spPr>
        </p:pic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4CB85222-75DA-472D-7CDD-A0652F604B31}"/>
                </a:ext>
              </a:extLst>
            </p:cNvPr>
            <p:cNvGrpSpPr/>
            <p:nvPr/>
          </p:nvGrpSpPr>
          <p:grpSpPr>
            <a:xfrm>
              <a:off x="3765600" y="3688227"/>
              <a:ext cx="1177247" cy="384721"/>
              <a:chOff x="3765600" y="3688227"/>
              <a:chExt cx="1177247" cy="384721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DC5E4358-5C1A-93E3-BD1F-BF6018290E8A}"/>
                  </a:ext>
                </a:extLst>
              </p:cNvPr>
              <p:cNvSpPr/>
              <p:nvPr/>
            </p:nvSpPr>
            <p:spPr>
              <a:xfrm>
                <a:off x="4510800" y="3688227"/>
                <a:ext cx="432047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A734E594-D491-E4D2-7AFC-F609AA6C4697}"/>
                  </a:ext>
                </a:extLst>
              </p:cNvPr>
              <p:cNvSpPr/>
              <p:nvPr/>
            </p:nvSpPr>
            <p:spPr>
              <a:xfrm>
                <a:off x="3765600" y="3690118"/>
                <a:ext cx="720000" cy="369332"/>
              </a:xfrm>
              <a:prstGeom prst="rect">
                <a:avLst/>
              </a:prstGeom>
              <a:solidFill>
                <a:srgbClr val="FFAF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4C19828-8A8E-9536-D0D7-70D173B64065}"/>
                  </a:ext>
                </a:extLst>
              </p:cNvPr>
              <p:cNvSpPr txBox="1"/>
              <p:nvPr/>
            </p:nvSpPr>
            <p:spPr>
              <a:xfrm>
                <a:off x="4381200" y="3703616"/>
                <a:ext cx="235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</p:grp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47AD6B52-C24C-DBB8-54A9-CEE37F6BE7A9}"/>
                </a:ext>
              </a:extLst>
            </p:cNvPr>
            <p:cNvSpPr txBox="1"/>
            <p:nvPr/>
          </p:nvSpPr>
          <p:spPr>
            <a:xfrm>
              <a:off x="6228000" y="1998000"/>
              <a:ext cx="875561" cy="448521"/>
            </a:xfrm>
            <a:prstGeom prst="rect">
              <a:avLst/>
            </a:prstGeom>
            <a:solidFill>
              <a:srgbClr val="278136"/>
            </a:solidFill>
          </p:spPr>
          <p:txBody>
            <a:bodyPr wrap="none" rtlCol="0">
              <a:spAutoFit/>
            </a:bodyPr>
            <a:lstStyle/>
            <a:p>
              <a:r>
                <a:rPr lang="nl-NL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Transmissie</a:t>
              </a:r>
            </a:p>
            <a:p>
              <a:pPr>
                <a:lnSpc>
                  <a:spcPct val="150000"/>
                </a:lnSpc>
              </a:pPr>
              <a:r>
                <a:rPr lang="nl-NL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Extinctie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06553823-7063-04F6-B5EC-CAF05EADB3AA}"/>
                </a:ext>
              </a:extLst>
            </p:cNvPr>
            <p:cNvSpPr/>
            <p:nvPr/>
          </p:nvSpPr>
          <p:spPr>
            <a:xfrm>
              <a:off x="6696000" y="1771200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E9D6866D-C8BB-632C-D34F-C02797147532}"/>
                </a:ext>
              </a:extLst>
            </p:cNvPr>
            <p:cNvSpPr txBox="1"/>
            <p:nvPr/>
          </p:nvSpPr>
          <p:spPr>
            <a:xfrm>
              <a:off x="6300000" y="1683861"/>
              <a:ext cx="63350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0.78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41C03EB1-C6F4-77E4-773A-B5B4E451E1E3}"/>
                </a:ext>
              </a:extLst>
            </p:cNvPr>
            <p:cNvSpPr txBox="1"/>
            <p:nvPr/>
          </p:nvSpPr>
          <p:spPr>
            <a:xfrm>
              <a:off x="3250525" y="1432646"/>
              <a:ext cx="1920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>
                  <a:latin typeface="Arial" panose="020B0604020202020204" pitchFamily="34" charset="0"/>
                  <a:cs typeface="Arial" panose="020B0604020202020204" pitchFamily="34" charset="0"/>
                </a:rPr>
                <a:t>Cuvet met monster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44363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fbeelding 29">
            <a:extLst>
              <a:ext uri="{FF2B5EF4-FFF2-40B4-BE49-F238E27FC236}">
                <a16:creationId xmlns:a16="http://schemas.microsoft.com/office/drawing/2014/main" id="{3EFAC679-2FA6-4F59-AC63-C8CD33719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6821" r="80888" b="3412"/>
          <a:stretch/>
        </p:blipFill>
        <p:spPr>
          <a:xfrm>
            <a:off x="1446106" y="476672"/>
            <a:ext cx="615554" cy="577029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870DF92-1569-2182-1AD7-1D7AA1D06C1D}"/>
              </a:ext>
            </a:extLst>
          </p:cNvPr>
          <p:cNvSpPr/>
          <p:nvPr/>
        </p:nvSpPr>
        <p:spPr>
          <a:xfrm>
            <a:off x="1964139" y="5323725"/>
            <a:ext cx="7200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7E9AFE25-3332-42DB-8567-C2BDFA09F3A9}"/>
              </a:ext>
            </a:extLst>
          </p:cNvPr>
          <p:cNvGrpSpPr/>
          <p:nvPr/>
        </p:nvGrpSpPr>
        <p:grpSpPr>
          <a:xfrm>
            <a:off x="5548127" y="5842062"/>
            <a:ext cx="2814439" cy="615553"/>
            <a:chOff x="5729487" y="5956018"/>
            <a:chExt cx="2814439" cy="615553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0EDB94C3-9F66-7C45-9C5B-D811D7CDE7DA}"/>
                </a:ext>
              </a:extLst>
            </p:cNvPr>
            <p:cNvSpPr txBox="1"/>
            <p:nvPr/>
          </p:nvSpPr>
          <p:spPr>
            <a:xfrm>
              <a:off x="6192000" y="6102949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 Concentratie (mg/L)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84C2297D-89EB-1F9F-E5BB-187DB73E23D3}"/>
                    </a:ext>
                  </a:extLst>
                </p:cNvPr>
                <p:cNvSpPr txBox="1"/>
                <p:nvPr/>
              </p:nvSpPr>
              <p:spPr>
                <a:xfrm>
                  <a:off x="5729487" y="5956018"/>
                  <a:ext cx="463141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N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nl-NL" sz="4000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84C2297D-89EB-1F9F-E5BB-187DB73E2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9487" y="5956018"/>
                  <a:ext cx="463141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FE9869FC-1C92-48E4-B80B-C426084FF96C}"/>
              </a:ext>
            </a:extLst>
          </p:cNvPr>
          <p:cNvGrpSpPr/>
          <p:nvPr/>
        </p:nvGrpSpPr>
        <p:grpSpPr>
          <a:xfrm>
            <a:off x="683568" y="871973"/>
            <a:ext cx="615553" cy="1591919"/>
            <a:chOff x="920104" y="792000"/>
            <a:chExt cx="615553" cy="1591919"/>
          </a:xfrm>
        </p:grpSpPr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B75341D0-40FA-451F-833F-57BC299D4222}"/>
                </a:ext>
              </a:extLst>
            </p:cNvPr>
            <p:cNvSpPr txBox="1"/>
            <p:nvPr/>
          </p:nvSpPr>
          <p:spPr>
            <a:xfrm rot="16200000">
              <a:off x="699532" y="1135684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Extinctie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D6FCBD55-634D-453E-88E0-BD3069806230}"/>
                    </a:ext>
                  </a:extLst>
                </p:cNvPr>
                <p:cNvSpPr txBox="1"/>
                <p:nvPr/>
              </p:nvSpPr>
              <p:spPr>
                <a:xfrm rot="16200000">
                  <a:off x="996310" y="1844572"/>
                  <a:ext cx="463141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nl-NL" sz="4000" dirty="0"/>
                </a:p>
              </p:txBody>
            </p:sp>
          </mc:Choice>
          <mc:Fallback xmlns="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D6FCBD55-634D-453E-88E0-BD3069806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96310" y="1844572"/>
                  <a:ext cx="463141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B122F8B7-2ECF-4192-B9C2-7EE8E1C3B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66325" r="83417" b="27128"/>
          <a:stretch/>
        </p:blipFill>
        <p:spPr>
          <a:xfrm>
            <a:off x="7879470" y="5477453"/>
            <a:ext cx="432048" cy="420867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CCEE831F-D9D3-4E41-90E9-736295CED98F}"/>
              </a:ext>
            </a:extLst>
          </p:cNvPr>
          <p:cNvSpPr/>
          <p:nvPr/>
        </p:nvSpPr>
        <p:spPr>
          <a:xfrm>
            <a:off x="7699450" y="5501937"/>
            <a:ext cx="360040" cy="420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A21E88B-3679-4F02-9C46-0FD8A9AA6414}"/>
              </a:ext>
            </a:extLst>
          </p:cNvPr>
          <p:cNvGrpSpPr/>
          <p:nvPr/>
        </p:nvGrpSpPr>
        <p:grpSpPr>
          <a:xfrm>
            <a:off x="988302" y="5335074"/>
            <a:ext cx="7277362" cy="539063"/>
            <a:chOff x="988302" y="5335074"/>
            <a:chExt cx="7277362" cy="53906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96682018-A9E0-5A2F-E8CF-683ECC6F6D84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" t="83036" r="1672" b="9526"/>
            <a:stretch/>
          </p:blipFill>
          <p:spPr>
            <a:xfrm>
              <a:off x="988302" y="5395733"/>
              <a:ext cx="6112352" cy="478404"/>
            </a:xfrm>
            <a:prstGeom prst="rect">
              <a:avLst/>
            </a:prstGeom>
          </p:spPr>
        </p:pic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9BED2558-F66C-5D35-9D15-B1EC2714D4F1}"/>
                </a:ext>
              </a:extLst>
            </p:cNvPr>
            <p:cNvCxnSpPr/>
            <p:nvPr/>
          </p:nvCxnSpPr>
          <p:spPr>
            <a:xfrm>
              <a:off x="6931698" y="5410816"/>
              <a:ext cx="12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2A3CDEFC-FAC6-45A9-BD6C-2972934848E5}"/>
                </a:ext>
              </a:extLst>
            </p:cNvPr>
            <p:cNvSpPr txBox="1"/>
            <p:nvPr/>
          </p:nvSpPr>
          <p:spPr>
            <a:xfrm>
              <a:off x="8045732" y="5335074"/>
              <a:ext cx="2199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7" name="Ovaal 6">
            <a:extLst>
              <a:ext uri="{FF2B5EF4-FFF2-40B4-BE49-F238E27FC236}">
                <a16:creationId xmlns:a16="http://schemas.microsoft.com/office/drawing/2014/main" id="{B84D1A40-2B1A-1114-AA68-8E5F2C8D3DB1}"/>
              </a:ext>
            </a:extLst>
          </p:cNvPr>
          <p:cNvSpPr/>
          <p:nvPr/>
        </p:nvSpPr>
        <p:spPr>
          <a:xfrm>
            <a:off x="8155698" y="93601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F8CFDB0-262C-ABBD-68C1-AC67E5609592}"/>
              </a:ext>
            </a:extLst>
          </p:cNvPr>
          <p:cNvSpPr/>
          <p:nvPr/>
        </p:nvSpPr>
        <p:spPr>
          <a:xfrm>
            <a:off x="6931698" y="180001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47E2A5E-D1F9-94AD-41A1-E8B496E0F3E2}"/>
              </a:ext>
            </a:extLst>
          </p:cNvPr>
          <p:cNvSpPr/>
          <p:nvPr/>
        </p:nvSpPr>
        <p:spPr>
          <a:xfrm>
            <a:off x="5707698" y="266401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17C862D-465D-4DA2-BE42-F08541ED95A4}"/>
              </a:ext>
            </a:extLst>
          </p:cNvPr>
          <p:cNvGrpSpPr/>
          <p:nvPr/>
        </p:nvGrpSpPr>
        <p:grpSpPr>
          <a:xfrm>
            <a:off x="1393702" y="3850918"/>
            <a:ext cx="2545960" cy="1563466"/>
            <a:chOff x="1800000" y="3703334"/>
            <a:chExt cx="2545960" cy="1563466"/>
          </a:xfrm>
        </p:grpSpPr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4949B9FD-2E73-4E27-8EBE-E1CBDB8A32CF}"/>
                </a:ext>
              </a:extLst>
            </p:cNvPr>
            <p:cNvCxnSpPr/>
            <p:nvPr/>
          </p:nvCxnSpPr>
          <p:spPr>
            <a:xfrm>
              <a:off x="2473960" y="3888000"/>
              <a:ext cx="18720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34E7B968-F9D4-4BBA-938D-FE6BD2BCF167}"/>
                </a:ext>
              </a:extLst>
            </p:cNvPr>
            <p:cNvCxnSpPr>
              <a:cxnSpLocks/>
            </p:cNvCxnSpPr>
            <p:nvPr/>
          </p:nvCxnSpPr>
          <p:spPr>
            <a:xfrm>
              <a:off x="4345960" y="3888000"/>
              <a:ext cx="0" cy="1378800"/>
            </a:xfrm>
            <a:prstGeom prst="line">
              <a:avLst/>
            </a:prstGeom>
            <a:ln w="28575"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1A79322B-5384-48AE-ABAC-C4BB2E010435}"/>
                </a:ext>
              </a:extLst>
            </p:cNvPr>
            <p:cNvSpPr txBox="1"/>
            <p:nvPr/>
          </p:nvSpPr>
          <p:spPr>
            <a:xfrm>
              <a:off x="1800000" y="3703334"/>
              <a:ext cx="63350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0.78</a:t>
              </a:r>
            </a:p>
          </p:txBody>
        </p:sp>
      </p:grpSp>
      <p:sp>
        <p:nvSpPr>
          <p:cNvPr id="26" name="Tekstvak 25">
            <a:extLst>
              <a:ext uri="{FF2B5EF4-FFF2-40B4-BE49-F238E27FC236}">
                <a16:creationId xmlns:a16="http://schemas.microsoft.com/office/drawing/2014/main" id="{099437B2-0E93-4754-8E8E-9807B48617E4}"/>
              </a:ext>
            </a:extLst>
          </p:cNvPr>
          <p:cNvSpPr txBox="1"/>
          <p:nvPr/>
        </p:nvSpPr>
        <p:spPr>
          <a:xfrm>
            <a:off x="3567925" y="5511598"/>
            <a:ext cx="63350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AFD54ED1-A9AA-4EF8-9443-C5E4A19BF698}"/>
              </a:ext>
            </a:extLst>
          </p:cNvPr>
          <p:cNvSpPr/>
          <p:nvPr/>
        </p:nvSpPr>
        <p:spPr>
          <a:xfrm>
            <a:off x="2079613" y="3587938"/>
            <a:ext cx="2441150" cy="179623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725A7F5-BFC4-4DF9-923A-0569531C7623}"/>
              </a:ext>
            </a:extLst>
          </p:cNvPr>
          <p:cNvSpPr/>
          <p:nvPr/>
        </p:nvSpPr>
        <p:spPr>
          <a:xfrm>
            <a:off x="2080800" y="3852000"/>
            <a:ext cx="1988331" cy="205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90B39A2-1345-0886-015F-AA00AEC08FBE}"/>
              </a:ext>
            </a:extLst>
          </p:cNvPr>
          <p:cNvCxnSpPr>
            <a:cxnSpLocks/>
          </p:cNvCxnSpPr>
          <p:nvPr/>
        </p:nvCxnSpPr>
        <p:spPr>
          <a:xfrm flipH="1">
            <a:off x="2061658" y="871973"/>
            <a:ext cx="6166040" cy="4525683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>
            <a:extLst>
              <a:ext uri="{FF2B5EF4-FFF2-40B4-BE49-F238E27FC236}">
                <a16:creationId xmlns:a16="http://schemas.microsoft.com/office/drawing/2014/main" id="{55C0569E-BFD6-A8B6-E685-A73943294C66}"/>
              </a:ext>
            </a:extLst>
          </p:cNvPr>
          <p:cNvSpPr/>
          <p:nvPr/>
        </p:nvSpPr>
        <p:spPr>
          <a:xfrm>
            <a:off x="3259698" y="435601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0E1F5F99-59D5-AF01-F3AE-D33A937839F5}"/>
              </a:ext>
            </a:extLst>
          </p:cNvPr>
          <p:cNvSpPr/>
          <p:nvPr/>
        </p:nvSpPr>
        <p:spPr>
          <a:xfrm rot="683014">
            <a:off x="4483698" y="3744016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65B0749-7F07-F826-9E66-5E12212AF6BB}"/>
              </a:ext>
            </a:extLst>
          </p:cNvPr>
          <p:cNvSpPr txBox="1"/>
          <p:nvPr/>
        </p:nvSpPr>
        <p:spPr>
          <a:xfrm rot="5400000">
            <a:off x="1900800" y="3927600"/>
            <a:ext cx="219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87672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27153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3.33333E-6 L 0.27118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843808" y="586221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Adsorptiespectrometrie</a:t>
            </a:r>
            <a:r>
              <a:rPr lang="nl-NL" dirty="0"/>
              <a:t> kwantitatief</a:t>
            </a:r>
          </a:p>
        </p:txBody>
      </p:sp>
    </p:spTree>
    <p:extLst>
      <p:ext uri="{BB962C8B-B14F-4D97-AF65-F5344CB8AC3E}">
        <p14:creationId xmlns:p14="http://schemas.microsoft.com/office/powerpoint/2010/main" val="240253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3CEFD8D-FA4B-55B1-1C7E-AB1737CE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Colorimetrie (UV-VIS)              Kwalitatieve analyse</a:t>
            </a:r>
          </a:p>
        </p:txBody>
      </p:sp>
      <p:sp>
        <p:nvSpPr>
          <p:cNvPr id="3" name="Rechthoek 1">
            <a:extLst>
              <a:ext uri="{FF2B5EF4-FFF2-40B4-BE49-F238E27FC236}">
                <a16:creationId xmlns:a16="http://schemas.microsoft.com/office/drawing/2014/main" id="{5C05134B-0442-2FB2-234E-4E92390C0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8388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Colorimetrie is een analysemethode waarmee de concentratie van een stof kan worden bepaald.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8866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>
            <a:extLst>
              <a:ext uri="{FF2B5EF4-FFF2-40B4-BE49-F238E27FC236}">
                <a16:creationId xmlns:a16="http://schemas.microsoft.com/office/drawing/2014/main" id="{6232BBDF-0527-2514-6305-4D1C7EB3F1CB}"/>
              </a:ext>
            </a:extLst>
          </p:cNvPr>
          <p:cNvSpPr/>
          <p:nvPr/>
        </p:nvSpPr>
        <p:spPr>
          <a:xfrm>
            <a:off x="179512" y="5949280"/>
            <a:ext cx="1558845" cy="77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6C710E90-0D34-C4B8-921B-EA34638EA110}"/>
              </a:ext>
            </a:extLst>
          </p:cNvPr>
          <p:cNvGrpSpPr/>
          <p:nvPr/>
        </p:nvGrpSpPr>
        <p:grpSpPr>
          <a:xfrm>
            <a:off x="1403648" y="1556792"/>
            <a:ext cx="6768752" cy="1958068"/>
            <a:chOff x="1259632" y="1556792"/>
            <a:chExt cx="6768752" cy="1958068"/>
          </a:xfrm>
        </p:grpSpPr>
        <p:pic>
          <p:nvPicPr>
            <p:cNvPr id="40" name="Picture 4" descr="File:JHLambert.jpg">
              <a:hlinkClick r:id="rId2"/>
              <a:extLst>
                <a:ext uri="{FF2B5EF4-FFF2-40B4-BE49-F238E27FC236}">
                  <a16:creationId xmlns:a16="http://schemas.microsoft.com/office/drawing/2014/main" id="{5DB4C98D-C268-506B-BF17-005EE2E33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161810"/>
              <a:ext cx="1029494" cy="135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http://www.smartscience.net/SmartScience/scientists/AugustBeer.jpg">
              <a:extLst>
                <a:ext uri="{FF2B5EF4-FFF2-40B4-BE49-F238E27FC236}">
                  <a16:creationId xmlns:a16="http://schemas.microsoft.com/office/drawing/2014/main" id="{295145DC-D898-FFB7-C35C-8D37C8D29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161810"/>
              <a:ext cx="1152128" cy="135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D7BC7DB8-6E80-9E16-515A-CE27940FE273}"/>
                </a:ext>
              </a:extLst>
            </p:cNvPr>
            <p:cNvSpPr txBox="1"/>
            <p:nvPr/>
          </p:nvSpPr>
          <p:spPr>
            <a:xfrm>
              <a:off x="1259632" y="1556792"/>
              <a:ext cx="6768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solidFill>
                    <a:srgbClr val="FF0000"/>
                  </a:solidFill>
                </a:rPr>
                <a:t>Wet van Lambert-Beer         </a:t>
              </a:r>
              <a:r>
                <a:rPr lang="nl-NL" sz="3600" dirty="0"/>
                <a:t>1852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07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>
            <a:extLst>
              <a:ext uri="{FF2B5EF4-FFF2-40B4-BE49-F238E27FC236}">
                <a16:creationId xmlns:a16="http://schemas.microsoft.com/office/drawing/2014/main" id="{6232BBDF-0527-2514-6305-4D1C7EB3F1CB}"/>
              </a:ext>
            </a:extLst>
          </p:cNvPr>
          <p:cNvSpPr/>
          <p:nvPr/>
        </p:nvSpPr>
        <p:spPr>
          <a:xfrm>
            <a:off x="179512" y="5949280"/>
            <a:ext cx="1558845" cy="77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5347F47F-7C27-68B0-2E20-B70F52032FB9}"/>
              </a:ext>
            </a:extLst>
          </p:cNvPr>
          <p:cNvSpPr txBox="1"/>
          <p:nvPr/>
        </p:nvSpPr>
        <p:spPr>
          <a:xfrm>
            <a:off x="2663788" y="20105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-log </a:t>
            </a:r>
            <a:r>
              <a:rPr lang="nl-NL" sz="3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</a:t>
            </a:r>
            <a:r>
              <a:rPr lang="nl-NL" sz="3600" dirty="0">
                <a:solidFill>
                  <a:srgbClr val="FF0000"/>
                </a:solidFill>
              </a:rPr>
              <a:t>/</a:t>
            </a:r>
            <a:r>
              <a:rPr lang="nl-NL" sz="3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</a:t>
            </a:r>
            <a:r>
              <a:rPr lang="nl-NL" sz="3600" baseline="-25000" dirty="0">
                <a:solidFill>
                  <a:srgbClr val="FF0000"/>
                </a:solidFill>
              </a:rPr>
              <a:t>o</a:t>
            </a:r>
            <a:r>
              <a:rPr lang="nl-NL" sz="3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nl-NL" sz="3600" dirty="0">
                <a:solidFill>
                  <a:srgbClr val="FF0000"/>
                </a:solidFill>
              </a:rPr>
              <a:t>= E = </a:t>
            </a:r>
            <a:r>
              <a:rPr lang="el-GR" sz="3600" dirty="0">
                <a:solidFill>
                  <a:srgbClr val="FF0000"/>
                </a:solidFill>
              </a:rPr>
              <a:t>ε</a:t>
            </a:r>
            <a:r>
              <a:rPr lang="nl-NL" sz="3600" dirty="0">
                <a:solidFill>
                  <a:srgbClr val="FF0000"/>
                </a:solidFill>
              </a:rPr>
              <a:t>.[A].l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D577305-693E-9A84-D09E-CCE518166052}"/>
              </a:ext>
            </a:extLst>
          </p:cNvPr>
          <p:cNvSpPr txBox="1"/>
          <p:nvPr/>
        </p:nvSpPr>
        <p:spPr>
          <a:xfrm>
            <a:off x="7668344" y="4780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tabel 37E</a:t>
            </a: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6C710E90-0D34-C4B8-921B-EA34638EA110}"/>
              </a:ext>
            </a:extLst>
          </p:cNvPr>
          <p:cNvGrpSpPr/>
          <p:nvPr/>
        </p:nvGrpSpPr>
        <p:grpSpPr>
          <a:xfrm>
            <a:off x="1403648" y="1556792"/>
            <a:ext cx="6768752" cy="1958068"/>
            <a:chOff x="1259632" y="1556792"/>
            <a:chExt cx="6768752" cy="1958068"/>
          </a:xfrm>
        </p:grpSpPr>
        <p:pic>
          <p:nvPicPr>
            <p:cNvPr id="40" name="Picture 4" descr="File:JHLambert.jpg">
              <a:hlinkClick r:id="rId2"/>
              <a:extLst>
                <a:ext uri="{FF2B5EF4-FFF2-40B4-BE49-F238E27FC236}">
                  <a16:creationId xmlns:a16="http://schemas.microsoft.com/office/drawing/2014/main" id="{5DB4C98D-C268-506B-BF17-005EE2E33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161810"/>
              <a:ext cx="1029494" cy="135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http://www.smartscience.net/SmartScience/scientists/AugustBeer.jpg">
              <a:extLst>
                <a:ext uri="{FF2B5EF4-FFF2-40B4-BE49-F238E27FC236}">
                  <a16:creationId xmlns:a16="http://schemas.microsoft.com/office/drawing/2014/main" id="{295145DC-D898-FFB7-C35C-8D37C8D29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161810"/>
              <a:ext cx="1152128" cy="135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D7BC7DB8-6E80-9E16-515A-CE27940FE273}"/>
                </a:ext>
              </a:extLst>
            </p:cNvPr>
            <p:cNvSpPr txBox="1"/>
            <p:nvPr/>
          </p:nvSpPr>
          <p:spPr>
            <a:xfrm>
              <a:off x="1259632" y="1556792"/>
              <a:ext cx="6768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/>
                <a:t>Wet van Lambert-Beer         1852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6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4474E71F-03ED-0F91-950F-76DF09A08222}"/>
              </a:ext>
            </a:extLst>
          </p:cNvPr>
          <p:cNvGrpSpPr/>
          <p:nvPr/>
        </p:nvGrpSpPr>
        <p:grpSpPr>
          <a:xfrm>
            <a:off x="107504" y="4098040"/>
            <a:ext cx="5616624" cy="2716434"/>
            <a:chOff x="1619672" y="1432646"/>
            <a:chExt cx="5616624" cy="2716434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3064870D-4F0F-E642-BD56-4B92FC8DB513}"/>
                </a:ext>
              </a:extLst>
            </p:cNvPr>
            <p:cNvGrpSpPr/>
            <p:nvPr/>
          </p:nvGrpSpPr>
          <p:grpSpPr>
            <a:xfrm>
              <a:off x="1619672" y="1432646"/>
              <a:ext cx="5616624" cy="2716434"/>
              <a:chOff x="1619672" y="1432646"/>
              <a:chExt cx="5616624" cy="2716434"/>
            </a:xfrm>
          </p:grpSpPr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C7281AAD-ACA0-7A3A-C896-C60EA53903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7712" t="9970" r="20863" b="39631"/>
              <a:stretch/>
            </p:blipFill>
            <p:spPr>
              <a:xfrm>
                <a:off x="1619672" y="1556792"/>
                <a:ext cx="5616624" cy="2592288"/>
              </a:xfrm>
              <a:prstGeom prst="rect">
                <a:avLst/>
              </a:prstGeom>
            </p:spPr>
          </p:pic>
          <p:grpSp>
            <p:nvGrpSpPr>
              <p:cNvPr id="17" name="Groep 16">
                <a:extLst>
                  <a:ext uri="{FF2B5EF4-FFF2-40B4-BE49-F238E27FC236}">
                    <a16:creationId xmlns:a16="http://schemas.microsoft.com/office/drawing/2014/main" id="{664FB557-6C8A-C6AA-DBF9-4606895B32C4}"/>
                  </a:ext>
                </a:extLst>
              </p:cNvPr>
              <p:cNvGrpSpPr/>
              <p:nvPr/>
            </p:nvGrpSpPr>
            <p:grpSpPr>
              <a:xfrm>
                <a:off x="3765600" y="3688227"/>
                <a:ext cx="1177247" cy="384721"/>
                <a:chOff x="3765600" y="3688227"/>
                <a:chExt cx="1177247" cy="384721"/>
              </a:xfrm>
            </p:grpSpPr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BC220793-0CCB-24B6-8A63-A693077405DF}"/>
                    </a:ext>
                  </a:extLst>
                </p:cNvPr>
                <p:cNvSpPr/>
                <p:nvPr/>
              </p:nvSpPr>
              <p:spPr>
                <a:xfrm>
                  <a:off x="4510800" y="3688227"/>
                  <a:ext cx="432047" cy="36933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5BFBE58C-FF4C-99FD-BFDF-278FBDDB32A3}"/>
                    </a:ext>
                  </a:extLst>
                </p:cNvPr>
                <p:cNvSpPr/>
                <p:nvPr/>
              </p:nvSpPr>
              <p:spPr>
                <a:xfrm>
                  <a:off x="3765600" y="3690118"/>
                  <a:ext cx="720000" cy="369332"/>
                </a:xfrm>
                <a:prstGeom prst="rect">
                  <a:avLst/>
                </a:prstGeom>
                <a:solidFill>
                  <a:srgbClr val="FFAF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3A6B08BC-F733-3A25-9790-8791B966D510}"/>
                    </a:ext>
                  </a:extLst>
                </p:cNvPr>
                <p:cNvSpPr txBox="1"/>
                <p:nvPr/>
              </p:nvSpPr>
              <p:spPr>
                <a:xfrm>
                  <a:off x="4381200" y="3703616"/>
                  <a:ext cx="235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</a:t>
                  </a:r>
                </a:p>
              </p:txBody>
            </p:sp>
          </p:grpSp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2C05EF72-DB67-6CD0-F0B1-43E208983308}"/>
                  </a:ext>
                </a:extLst>
              </p:cNvPr>
              <p:cNvSpPr txBox="1"/>
              <p:nvPr/>
            </p:nvSpPr>
            <p:spPr>
              <a:xfrm>
                <a:off x="6228000" y="1998000"/>
                <a:ext cx="875561" cy="448521"/>
              </a:xfrm>
              <a:prstGeom prst="rect">
                <a:avLst/>
              </a:prstGeom>
              <a:solidFill>
                <a:srgbClr val="278136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Transmissie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Extinctie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7ACD000B-3108-EBFF-26BF-96F07F5D6DD7}"/>
                  </a:ext>
                </a:extLst>
              </p:cNvPr>
              <p:cNvSpPr/>
              <p:nvPr/>
            </p:nvSpPr>
            <p:spPr>
              <a:xfrm>
                <a:off x="6696000" y="1771200"/>
                <a:ext cx="288032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4DEEF047-6302-1C48-17E7-2AA32A6ED8CA}"/>
                  </a:ext>
                </a:extLst>
              </p:cNvPr>
              <p:cNvSpPr txBox="1"/>
              <p:nvPr/>
            </p:nvSpPr>
            <p:spPr>
              <a:xfrm>
                <a:off x="6300000" y="1683861"/>
                <a:ext cx="633507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7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0.78</a:t>
                </a:r>
              </a:p>
            </p:txBody>
          </p: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510BE6B6-5446-F593-424A-DF48A0F9A861}"/>
                  </a:ext>
                </a:extLst>
              </p:cNvPr>
              <p:cNvSpPr txBox="1"/>
              <p:nvPr/>
            </p:nvSpPr>
            <p:spPr>
              <a:xfrm>
                <a:off x="3250525" y="1432646"/>
                <a:ext cx="19207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Cuvet met monster</a:t>
                </a:r>
              </a:p>
            </p:txBody>
          </p:sp>
        </p:grp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AB3049E5-F0E1-19D4-FED3-E3EBB33172D9}"/>
                </a:ext>
              </a:extLst>
            </p:cNvPr>
            <p:cNvSpPr txBox="1"/>
            <p:nvPr/>
          </p:nvSpPr>
          <p:spPr>
            <a:xfrm>
              <a:off x="2845447" y="2743802"/>
              <a:ext cx="33971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   I</a:t>
              </a:r>
              <a:r>
                <a:rPr lang="nl-NL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o                                  </a:t>
              </a: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27" name="Rechthoek 26">
            <a:extLst>
              <a:ext uri="{FF2B5EF4-FFF2-40B4-BE49-F238E27FC236}">
                <a16:creationId xmlns:a16="http://schemas.microsoft.com/office/drawing/2014/main" id="{6232BBDF-0527-2514-6305-4D1C7EB3F1CB}"/>
              </a:ext>
            </a:extLst>
          </p:cNvPr>
          <p:cNvSpPr/>
          <p:nvPr/>
        </p:nvSpPr>
        <p:spPr>
          <a:xfrm>
            <a:off x="179512" y="5949280"/>
            <a:ext cx="1558845" cy="77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AEFA4BAB-FF7C-7166-02AD-37421245A3ED}"/>
              </a:ext>
            </a:extLst>
          </p:cNvPr>
          <p:cNvGrpSpPr/>
          <p:nvPr/>
        </p:nvGrpSpPr>
        <p:grpSpPr>
          <a:xfrm>
            <a:off x="2253432" y="772376"/>
            <a:ext cx="6927719" cy="2833775"/>
            <a:chOff x="2133413" y="1390641"/>
            <a:chExt cx="6927719" cy="2833775"/>
          </a:xfrm>
        </p:grpSpPr>
        <p:sp>
          <p:nvSpPr>
            <p:cNvPr id="3" name="Tekstvak 2"/>
            <p:cNvSpPr txBox="1"/>
            <p:nvPr/>
          </p:nvSpPr>
          <p:spPr>
            <a:xfrm>
              <a:off x="3171427" y="2569356"/>
              <a:ext cx="51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extinctie-coëfficiënt</a:t>
              </a:r>
              <a:r>
                <a:rPr lang="nl-NL" dirty="0"/>
                <a:t>: is een </a:t>
              </a:r>
              <a:r>
                <a:rPr lang="nl-NL" dirty="0">
                  <a:solidFill>
                    <a:srgbClr val="FF0000"/>
                  </a:solidFill>
                </a:rPr>
                <a:t>constante</a:t>
              </a:r>
              <a:r>
                <a:rPr lang="nl-NL" dirty="0"/>
                <a:t> die afhankelijk is van de soort stof, de golflengte en de temperatuur.</a:t>
              </a: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2133413" y="1790920"/>
              <a:ext cx="363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extinctie</a:t>
              </a:r>
              <a:r>
                <a:rPr lang="nl-NL" dirty="0"/>
                <a:t>: wordt gemeten met een spectrofotometer of colorimeter</a:t>
              </a: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3948564" y="3332558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      molariteit</a:t>
              </a:r>
              <a:r>
                <a:rPr lang="nl-NL" dirty="0"/>
                <a:t>: bekend of onbekend</a:t>
              </a: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4740013" y="3855084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     lichtweg</a:t>
              </a:r>
              <a:r>
                <a:rPr lang="nl-NL" dirty="0"/>
                <a:t>: een cuvet van 1.0 cm</a:t>
              </a:r>
            </a:p>
          </p:txBody>
        </p:sp>
        <p:cxnSp>
          <p:nvCxnSpPr>
            <p:cNvPr id="12" name="Rechte verbindingslijn met pijl 11"/>
            <p:cNvCxnSpPr>
              <a:cxnSpLocks/>
            </p:cNvCxnSpPr>
            <p:nvPr/>
          </p:nvCxnSpPr>
          <p:spPr>
            <a:xfrm flipH="1">
              <a:off x="2699792" y="1390641"/>
              <a:ext cx="1746955" cy="4617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/>
            <p:cNvCxnSpPr>
              <a:cxnSpLocks/>
            </p:cNvCxnSpPr>
            <p:nvPr/>
          </p:nvCxnSpPr>
          <p:spPr>
            <a:xfrm flipH="1">
              <a:off x="4188758" y="1408196"/>
              <a:ext cx="968356" cy="12305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>
              <a:cxnSpLocks/>
            </p:cNvCxnSpPr>
            <p:nvPr/>
          </p:nvCxnSpPr>
          <p:spPr>
            <a:xfrm flipH="1">
              <a:off x="4917577" y="1465647"/>
              <a:ext cx="806551" cy="19724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/>
            <p:cNvCxnSpPr>
              <a:cxnSpLocks/>
            </p:cNvCxnSpPr>
            <p:nvPr/>
          </p:nvCxnSpPr>
          <p:spPr>
            <a:xfrm flipH="1">
              <a:off x="5520983" y="1465647"/>
              <a:ext cx="644243" cy="24376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04DE7042-1303-BF30-0630-8E54EF7D40E9}"/>
              </a:ext>
            </a:extLst>
          </p:cNvPr>
          <p:cNvSpPr txBox="1"/>
          <p:nvPr/>
        </p:nvSpPr>
        <p:spPr>
          <a:xfrm>
            <a:off x="2663788" y="20105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-log </a:t>
            </a:r>
            <a:r>
              <a:rPr lang="nl-NL" sz="3600" dirty="0">
                <a:latin typeface="Andalus" pitchFamily="18" charset="-78"/>
                <a:cs typeface="Andalus" pitchFamily="18" charset="-78"/>
              </a:rPr>
              <a:t>I</a:t>
            </a:r>
            <a:r>
              <a:rPr lang="nl-NL" sz="3600" dirty="0"/>
              <a:t>/</a:t>
            </a:r>
            <a:r>
              <a:rPr lang="nl-NL" sz="3600" dirty="0">
                <a:latin typeface="Andalus" pitchFamily="18" charset="-78"/>
                <a:cs typeface="Andalus" pitchFamily="18" charset="-78"/>
              </a:rPr>
              <a:t>I</a:t>
            </a:r>
            <a:r>
              <a:rPr lang="nl-NL" sz="3600" baseline="-25000" dirty="0"/>
              <a:t>o</a:t>
            </a:r>
            <a:r>
              <a:rPr lang="nl-NL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nl-NL" sz="3600" dirty="0"/>
              <a:t>= E = </a:t>
            </a:r>
            <a:r>
              <a:rPr lang="el-GR" sz="3600" dirty="0"/>
              <a:t>ε</a:t>
            </a:r>
            <a:r>
              <a:rPr lang="nl-NL" sz="3600" dirty="0"/>
              <a:t>.[A].l</a:t>
            </a:r>
          </a:p>
        </p:txBody>
      </p:sp>
    </p:spTree>
    <p:extLst>
      <p:ext uri="{BB962C8B-B14F-4D97-AF65-F5344CB8AC3E}">
        <p14:creationId xmlns:p14="http://schemas.microsoft.com/office/powerpoint/2010/main" val="90052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0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1">
            <a:extLst>
              <a:ext uri="{FF2B5EF4-FFF2-40B4-BE49-F238E27FC236}">
                <a16:creationId xmlns:a16="http://schemas.microsoft.com/office/drawing/2014/main" id="{5C05134B-0442-2FB2-234E-4E92390C0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83883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Colorimetrie is een analysemethode waarmee de concentratie van een stof kan worden bepaald.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intensiteit van de kleur van een oplossing is een maat voor de concentratie van de (kleur)stof.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02122F2-1193-434D-A0E6-8B8E4018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Colorimetrie (UV-VIS)              Kwalitatieve analyse</a:t>
            </a:r>
          </a:p>
        </p:txBody>
      </p:sp>
    </p:spTree>
    <p:extLst>
      <p:ext uri="{BB962C8B-B14F-4D97-AF65-F5344CB8AC3E}">
        <p14:creationId xmlns:p14="http://schemas.microsoft.com/office/powerpoint/2010/main" val="3014492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3CEFD8D-FA4B-55B1-1C7E-AB1737CE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Colorimetrie (UV-VIS)              Kwalitatieve analyse</a:t>
            </a:r>
          </a:p>
        </p:txBody>
      </p:sp>
      <p:sp>
        <p:nvSpPr>
          <p:cNvPr id="3" name="Rechthoek 1">
            <a:extLst>
              <a:ext uri="{FF2B5EF4-FFF2-40B4-BE49-F238E27FC236}">
                <a16:creationId xmlns:a16="http://schemas.microsoft.com/office/drawing/2014/main" id="{5C05134B-0442-2FB2-234E-4E92390C0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83883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Colorimetrie is een analysemethode waarmee de concentratie van een stof kan worden bepaald.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intensiteit van de kleur van een oplossing is een maat voor de concentratie van de (kleur)stof.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40ABBA-89A3-B127-D03D-C6A942407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t="7357" r="29914" b="17302"/>
          <a:stretch/>
        </p:blipFill>
        <p:spPr>
          <a:xfrm>
            <a:off x="4697411" y="3312821"/>
            <a:ext cx="3941763" cy="33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495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3CEFD8D-FA4B-55B1-1C7E-AB1737CE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Colorimetrie (UV-VIS)              Kwalitatieve analyse</a:t>
            </a:r>
          </a:p>
        </p:txBody>
      </p:sp>
      <p:sp>
        <p:nvSpPr>
          <p:cNvPr id="3" name="Rechthoek 1">
            <a:extLst>
              <a:ext uri="{FF2B5EF4-FFF2-40B4-BE49-F238E27FC236}">
                <a16:creationId xmlns:a16="http://schemas.microsoft.com/office/drawing/2014/main" id="{5C05134B-0442-2FB2-234E-4E92390C0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838835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Colorimetrie is een analysemethode waarmee de concentratie van een stof kan worden bepaald.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intensiteit van de kleur van een oplossing is een maat voor de concentratie van de (kleur)stof.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concentratie wordt bepaald door de absorptie van zichtbaar licht (VIS) of ultraviolet licht (UV) te meten.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88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3CEFD8D-FA4B-55B1-1C7E-AB1737CE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Colorimetrie (UV-VIS)              Kwalitatieve analyse</a:t>
            </a:r>
          </a:p>
        </p:txBody>
      </p:sp>
      <p:sp>
        <p:nvSpPr>
          <p:cNvPr id="3" name="Rechthoek 1">
            <a:extLst>
              <a:ext uri="{FF2B5EF4-FFF2-40B4-BE49-F238E27FC236}">
                <a16:creationId xmlns:a16="http://schemas.microsoft.com/office/drawing/2014/main" id="{5C05134B-0442-2FB2-234E-4E92390C0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838835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Colorimetrie is een analysemethode waarmee de concentratie van een stof kan worden bepaald.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intensiteit van de kleur van een oplossing is een maat voor de concentratie van de (kleur)stof.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concentratie wordt bepaald door de absorptie van zichtbaar licht (VIS) of ultraviolet licht (UV) te meten.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3">
            <a:extLst>
              <a:ext uri="{FF2B5EF4-FFF2-40B4-BE49-F238E27FC236}">
                <a16:creationId xmlns:a16="http://schemas.microsoft.com/office/drawing/2014/main" id="{811A4082-EBDB-5448-9F74-AD8BF05E4E46}"/>
              </a:ext>
            </a:extLst>
          </p:cNvPr>
          <p:cNvGrpSpPr>
            <a:grpSpLocks/>
          </p:cNvGrpSpPr>
          <p:nvPr/>
        </p:nvGrpSpPr>
        <p:grpSpPr bwMode="auto">
          <a:xfrm>
            <a:off x="488950" y="4581525"/>
            <a:ext cx="8655050" cy="2689225"/>
            <a:chOff x="489600" y="1916111"/>
            <a:chExt cx="8654400" cy="2690267"/>
          </a:xfrm>
        </p:grpSpPr>
        <p:pic>
          <p:nvPicPr>
            <p:cNvPr id="7" name="Picture 2" descr="http://www.phys.uu.nl/~sluys/Cursus/Zon/em-spectrum2.jpg">
              <a:extLst>
                <a:ext uri="{FF2B5EF4-FFF2-40B4-BE49-F238E27FC236}">
                  <a16:creationId xmlns:a16="http://schemas.microsoft.com/office/drawing/2014/main" id="{2685B637-4431-83CD-3349-081C219B899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88" t="29662" r="43472" b="55270"/>
            <a:stretch>
              <a:fillRect/>
            </a:stretch>
          </p:blipFill>
          <p:spPr bwMode="auto">
            <a:xfrm>
              <a:off x="4506913" y="2534400"/>
              <a:ext cx="151200" cy="4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Afbeelding 2">
              <a:extLst>
                <a:ext uri="{FF2B5EF4-FFF2-40B4-BE49-F238E27FC236}">
                  <a16:creationId xmlns:a16="http://schemas.microsoft.com/office/drawing/2014/main" id="{CBF3599E-8FDF-E417-73E9-79A7FAEC5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87" t="2" r="56688" b="55566"/>
            <a:stretch>
              <a:fillRect/>
            </a:stretch>
          </p:blipFill>
          <p:spPr bwMode="auto">
            <a:xfrm>
              <a:off x="489600" y="1916113"/>
              <a:ext cx="4032250" cy="115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Afbeelding 5">
              <a:extLst>
                <a:ext uri="{FF2B5EF4-FFF2-40B4-BE49-F238E27FC236}">
                  <a16:creationId xmlns:a16="http://schemas.microsoft.com/office/drawing/2014/main" id="{D7C41909-8955-F2EA-34E7-82D48D5D0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2" t="2" r="-15" b="55566"/>
            <a:stretch>
              <a:fillRect/>
            </a:stretch>
          </p:blipFill>
          <p:spPr bwMode="auto">
            <a:xfrm>
              <a:off x="4640400" y="1916113"/>
              <a:ext cx="4024312" cy="115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CC18F73-2003-6FD0-825D-B1A81DB6B8BE}"/>
                </a:ext>
              </a:extLst>
            </p:cNvPr>
            <p:cNvSpPr/>
            <p:nvPr/>
          </p:nvSpPr>
          <p:spPr>
            <a:xfrm>
              <a:off x="576906" y="3030968"/>
              <a:ext cx="8567094" cy="1575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1" name="Gelijkbenige driehoek 10">
              <a:extLst>
                <a:ext uri="{FF2B5EF4-FFF2-40B4-BE49-F238E27FC236}">
                  <a16:creationId xmlns:a16="http://schemas.microsoft.com/office/drawing/2014/main" id="{8A74B84B-1D15-0F6B-3769-5388DD91412C}"/>
                </a:ext>
              </a:extLst>
            </p:cNvPr>
            <p:cNvSpPr/>
            <p:nvPr/>
          </p:nvSpPr>
          <p:spPr>
            <a:xfrm>
              <a:off x="4646951" y="2927741"/>
              <a:ext cx="90480" cy="73053"/>
            </a:xfrm>
            <a:prstGeom prst="triangle">
              <a:avLst>
                <a:gd name="adj" fmla="val 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2" name="Gelijkbenige driehoek 11">
              <a:extLst>
                <a:ext uri="{FF2B5EF4-FFF2-40B4-BE49-F238E27FC236}">
                  <a16:creationId xmlns:a16="http://schemas.microsoft.com/office/drawing/2014/main" id="{FA5627FD-37DB-E629-0868-B468DB59523B}"/>
                </a:ext>
              </a:extLst>
            </p:cNvPr>
            <p:cNvSpPr/>
            <p:nvPr/>
          </p:nvSpPr>
          <p:spPr>
            <a:xfrm rot="16200000">
              <a:off x="4482645" y="2966656"/>
              <a:ext cx="46055" cy="25398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8B82C88-1563-17A8-27C5-C4F6878FF91A}"/>
                </a:ext>
              </a:extLst>
            </p:cNvPr>
            <p:cNvSpPr/>
            <p:nvPr/>
          </p:nvSpPr>
          <p:spPr>
            <a:xfrm>
              <a:off x="7308988" y="1916111"/>
              <a:ext cx="1223871" cy="266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A73DC83-7FCE-26C1-B50A-FAC51D1B49CC}"/>
                </a:ext>
              </a:extLst>
            </p:cNvPr>
            <p:cNvSpPr/>
            <p:nvPr/>
          </p:nvSpPr>
          <p:spPr>
            <a:xfrm>
              <a:off x="756280" y="1916111"/>
              <a:ext cx="1223871" cy="266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15" name="PIJL-RECHTS 1">
            <a:extLst>
              <a:ext uri="{FF2B5EF4-FFF2-40B4-BE49-F238E27FC236}">
                <a16:creationId xmlns:a16="http://schemas.microsoft.com/office/drawing/2014/main" id="{51054575-73C0-D2DE-9831-035658168B91}"/>
              </a:ext>
            </a:extLst>
          </p:cNvPr>
          <p:cNvSpPr/>
          <p:nvPr/>
        </p:nvSpPr>
        <p:spPr bwMode="auto">
          <a:xfrm rot="16200000">
            <a:off x="4277369" y="6171405"/>
            <a:ext cx="701675" cy="287337"/>
          </a:xfrm>
          <a:prstGeom prst="rightArrow">
            <a:avLst/>
          </a:prstGeom>
          <a:solidFill>
            <a:srgbClr val="96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112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1">
            <a:extLst>
              <a:ext uri="{FF2B5EF4-FFF2-40B4-BE49-F238E27FC236}">
                <a16:creationId xmlns:a16="http://schemas.microsoft.com/office/drawing/2014/main" id="{5C05134B-0442-2FB2-234E-4E92390C0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838835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Colorimetrie is een analysemethode waarmee de concentratie van een stof kan worden bepaald.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intensiteit van de kleur van een oplossing is een maat voor de concentratie van de (kleur)stof.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concentratie wordt bepaald door de adsorptie van zichtbaar licht (VIS) of ultraviolet licht (UV) te meten.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ep 12">
            <a:extLst>
              <a:ext uri="{FF2B5EF4-FFF2-40B4-BE49-F238E27FC236}">
                <a16:creationId xmlns:a16="http://schemas.microsoft.com/office/drawing/2014/main" id="{796257C1-CF5E-DA8D-CD8F-D9A44AE068ED}"/>
              </a:ext>
            </a:extLst>
          </p:cNvPr>
          <p:cNvGrpSpPr>
            <a:grpSpLocks/>
          </p:cNvGrpSpPr>
          <p:nvPr/>
        </p:nvGrpSpPr>
        <p:grpSpPr bwMode="auto">
          <a:xfrm>
            <a:off x="488950" y="4581525"/>
            <a:ext cx="8655050" cy="2689225"/>
            <a:chOff x="462632" y="1916832"/>
            <a:chExt cx="8655050" cy="2690266"/>
          </a:xfrm>
        </p:grpSpPr>
        <p:grpSp>
          <p:nvGrpSpPr>
            <p:cNvPr id="16" name="Groep 3">
              <a:extLst>
                <a:ext uri="{FF2B5EF4-FFF2-40B4-BE49-F238E27FC236}">
                  <a16:creationId xmlns:a16="http://schemas.microsoft.com/office/drawing/2014/main" id="{20B88C6A-232F-079F-D5CF-BC6D728D4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632" y="1916832"/>
              <a:ext cx="8655050" cy="2690266"/>
              <a:chOff x="489600" y="1916111"/>
              <a:chExt cx="8654400" cy="2690267"/>
            </a:xfrm>
          </p:grpSpPr>
          <p:pic>
            <p:nvPicPr>
              <p:cNvPr id="20" name="Picture 2" descr="http://www.phys.uu.nl/~sluys/Cursus/Zon/em-spectrum2.jpg">
                <a:extLst>
                  <a:ext uri="{FF2B5EF4-FFF2-40B4-BE49-F238E27FC236}">
                    <a16:creationId xmlns:a16="http://schemas.microsoft.com/office/drawing/2014/main" id="{1FBF25F8-97A3-E97E-A3F0-9C89399CAAC5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88" t="29662" r="43472" b="55270"/>
              <a:stretch>
                <a:fillRect/>
              </a:stretch>
            </p:blipFill>
            <p:spPr bwMode="auto">
              <a:xfrm>
                <a:off x="4506913" y="2534400"/>
                <a:ext cx="151200" cy="4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Afbeelding 2">
                <a:extLst>
                  <a:ext uri="{FF2B5EF4-FFF2-40B4-BE49-F238E27FC236}">
                    <a16:creationId xmlns:a16="http://schemas.microsoft.com/office/drawing/2014/main" id="{62D8D775-C4A0-6303-1863-F05B47477D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87" t="2" r="56688" b="55566"/>
              <a:stretch>
                <a:fillRect/>
              </a:stretch>
            </p:blipFill>
            <p:spPr bwMode="auto">
              <a:xfrm>
                <a:off x="489600" y="1916113"/>
                <a:ext cx="4032250" cy="1152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Afbeelding 5">
                <a:extLst>
                  <a:ext uri="{FF2B5EF4-FFF2-40B4-BE49-F238E27FC236}">
                    <a16:creationId xmlns:a16="http://schemas.microsoft.com/office/drawing/2014/main" id="{B6E455E2-F2A6-3AB5-7BAF-1EBEEEBD11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992" t="2" r="-15" b="55566"/>
              <a:stretch>
                <a:fillRect/>
              </a:stretch>
            </p:blipFill>
            <p:spPr bwMode="auto">
              <a:xfrm>
                <a:off x="4640400" y="1916113"/>
                <a:ext cx="4024312" cy="1152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C63D506B-A1EA-1D46-7745-810D2A6D23A4}"/>
                  </a:ext>
                </a:extLst>
              </p:cNvPr>
              <p:cNvSpPr/>
              <p:nvPr/>
            </p:nvSpPr>
            <p:spPr>
              <a:xfrm>
                <a:off x="576906" y="3030968"/>
                <a:ext cx="8567094" cy="15754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  <p:sp>
            <p:nvSpPr>
              <p:cNvPr id="24" name="Gelijkbenige driehoek 23">
                <a:extLst>
                  <a:ext uri="{FF2B5EF4-FFF2-40B4-BE49-F238E27FC236}">
                    <a16:creationId xmlns:a16="http://schemas.microsoft.com/office/drawing/2014/main" id="{1AA97FE1-DD35-4EA5-9B58-B00F92BC3B7A}"/>
                  </a:ext>
                </a:extLst>
              </p:cNvPr>
              <p:cNvSpPr/>
              <p:nvPr/>
            </p:nvSpPr>
            <p:spPr>
              <a:xfrm>
                <a:off x="4646951" y="2927741"/>
                <a:ext cx="90480" cy="73053"/>
              </a:xfrm>
              <a:prstGeom prst="triangle">
                <a:avLst>
                  <a:gd name="adj" fmla="val 0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  <p:sp>
            <p:nvSpPr>
              <p:cNvPr id="25" name="Gelijkbenige driehoek 24">
                <a:extLst>
                  <a:ext uri="{FF2B5EF4-FFF2-40B4-BE49-F238E27FC236}">
                    <a16:creationId xmlns:a16="http://schemas.microsoft.com/office/drawing/2014/main" id="{34099A74-8A33-3608-AF84-4F845A386C2A}"/>
                  </a:ext>
                </a:extLst>
              </p:cNvPr>
              <p:cNvSpPr/>
              <p:nvPr/>
            </p:nvSpPr>
            <p:spPr>
              <a:xfrm rot="16200000">
                <a:off x="4482645" y="2966656"/>
                <a:ext cx="46055" cy="25398"/>
              </a:xfrm>
              <a:prstGeom prst="triangle">
                <a:avLst>
                  <a:gd name="adj" fmla="val 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71313F3C-CC4A-583A-70D6-6668818164A9}"/>
                  </a:ext>
                </a:extLst>
              </p:cNvPr>
              <p:cNvSpPr/>
              <p:nvPr/>
            </p:nvSpPr>
            <p:spPr>
              <a:xfrm>
                <a:off x="7308988" y="1916111"/>
                <a:ext cx="1223871" cy="2668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1FB0458A-A269-E6A9-AF46-BE6A54F11037}"/>
                  </a:ext>
                </a:extLst>
              </p:cNvPr>
              <p:cNvSpPr/>
              <p:nvPr/>
            </p:nvSpPr>
            <p:spPr>
              <a:xfrm>
                <a:off x="756280" y="1916111"/>
                <a:ext cx="1223871" cy="2668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</p:grpSp>
        <p:sp>
          <p:nvSpPr>
            <p:cNvPr id="17" name="PIJL-RECHTS 1">
              <a:extLst>
                <a:ext uri="{FF2B5EF4-FFF2-40B4-BE49-F238E27FC236}">
                  <a16:creationId xmlns:a16="http://schemas.microsoft.com/office/drawing/2014/main" id="{C8048607-6D75-7D49-F1C3-8E4B6B4DA8AE}"/>
                </a:ext>
              </a:extLst>
            </p:cNvPr>
            <p:cNvSpPr/>
            <p:nvPr/>
          </p:nvSpPr>
          <p:spPr>
            <a:xfrm rot="16200000">
              <a:off x="4250915" y="3507383"/>
              <a:ext cx="701947" cy="287337"/>
            </a:xfrm>
            <a:prstGeom prst="rightArrow">
              <a:avLst/>
            </a:prstGeom>
            <a:solidFill>
              <a:srgbClr val="96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BD59708-343E-10E1-4E1F-415C0363BCF5}"/>
                </a:ext>
              </a:extLst>
            </p:cNvPr>
            <p:cNvSpPr/>
            <p:nvPr/>
          </p:nvSpPr>
          <p:spPr>
            <a:xfrm>
              <a:off x="4717333" y="2572724"/>
              <a:ext cx="3854249" cy="4176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218AC12-F270-0907-EA61-7CE4F71009AA}"/>
                </a:ext>
              </a:extLst>
            </p:cNvPr>
            <p:cNvSpPr/>
            <p:nvPr/>
          </p:nvSpPr>
          <p:spPr>
            <a:xfrm>
              <a:off x="656307" y="2572724"/>
              <a:ext cx="3843338" cy="4176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3EE237DD-2692-AFCA-B2AC-468F7BDA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Colorimetrie (UV-VIS)              Kwalitatieve analyse</a:t>
            </a:r>
          </a:p>
        </p:txBody>
      </p:sp>
    </p:spTree>
    <p:extLst>
      <p:ext uri="{BB962C8B-B14F-4D97-AF65-F5344CB8AC3E}">
        <p14:creationId xmlns:p14="http://schemas.microsoft.com/office/powerpoint/2010/main" val="13030833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860CD66-DDCC-DD1A-57D8-9D86138B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Colorimeter (VIS)</a:t>
            </a:r>
          </a:p>
        </p:txBody>
      </p:sp>
    </p:spTree>
    <p:extLst>
      <p:ext uri="{BB962C8B-B14F-4D97-AF65-F5344CB8AC3E}">
        <p14:creationId xmlns:p14="http://schemas.microsoft.com/office/powerpoint/2010/main" val="32607350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653</Words>
  <Application>Microsoft Office PowerPoint</Application>
  <PresentationFormat>Diavoorstelling (4:3)</PresentationFormat>
  <Paragraphs>149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33</vt:i4>
      </vt:variant>
    </vt:vector>
  </HeadingPairs>
  <TitlesOfParts>
    <vt:vector size="41" baseType="lpstr">
      <vt:lpstr>Andalus</vt:lpstr>
      <vt:lpstr>Arial</vt:lpstr>
      <vt:lpstr>Calibri</vt:lpstr>
      <vt:lpstr>Cambria Math</vt:lpstr>
      <vt:lpstr>Times New Roman</vt:lpstr>
      <vt:lpstr>Kantoorthema</vt:lpstr>
      <vt:lpstr>1_Standaardontwerp</vt:lpstr>
      <vt:lpstr>4_Standaardontwerp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Boddeke</cp:lastModifiedBy>
  <cp:revision>71</cp:revision>
  <dcterms:created xsi:type="dcterms:W3CDTF">2012-09-24T17:32:23Z</dcterms:created>
  <dcterms:modified xsi:type="dcterms:W3CDTF">2023-04-10T10:18:40Z</dcterms:modified>
</cp:coreProperties>
</file>